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8288000" cy="10287000"/>
  <p:notesSz cx="6858000" cy="9144000"/>
  <p:embeddedFontLst>
    <p:embeddedFont>
      <p:font typeface="Glacial Indifference" panose="020B0604020202020204" charset="0"/>
      <p:regular r:id="rId29"/>
    </p:embeddedFont>
    <p:embeddedFont>
      <p:font typeface="Glacial Indifference Bold" panose="020B0604020202020204" charset="0"/>
      <p:regular r:id="rId30"/>
    </p:embeddedFont>
    <p:embeddedFont>
      <p:font typeface="Intro Rust" panose="020B0604020202020204" charset="0"/>
      <p:regular r:id="rId31"/>
    </p:embeddedFont>
    <p:embeddedFont>
      <p:font typeface="Lato" panose="020F0502020204030203" pitchFamily="34" charset="0"/>
      <p:regular r:id="rId32"/>
    </p:embeddedFont>
    <p:embeddedFont>
      <p:font typeface="Lato Bold" panose="020B0604020202020204" charset="0"/>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2" d="100"/>
          <a:sy n="52" d="100"/>
        </p:scale>
        <p:origin x="778"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44.png"/><Relationship Id="rId4" Type="http://schemas.openxmlformats.org/officeDocument/2006/relationships/image" Target="../media/image7.svg"/></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7.svg"/><Relationship Id="rId4" Type="http://schemas.openxmlformats.org/officeDocument/2006/relationships/image" Target="../media/image46.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8.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1.png"/><Relationship Id="rId2"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3.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7.pn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22.xml.rels><?xml version="1.0" encoding="UTF-8" standalone="yes"?>
<Relationships xmlns="http://schemas.openxmlformats.org/package/2006/relationships"><Relationship Id="rId3" Type="http://schemas.openxmlformats.org/officeDocument/2006/relationships/image" Target="../media/image60.jpeg"/><Relationship Id="rId7" Type="http://schemas.openxmlformats.org/officeDocument/2006/relationships/image" Target="../media/image1.pn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62.jpeg"/><Relationship Id="rId4" Type="http://schemas.openxmlformats.org/officeDocument/2006/relationships/image" Target="../media/image61.jpe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67.png"/><Relationship Id="rId4" Type="http://schemas.openxmlformats.org/officeDocument/2006/relationships/image" Target="../media/image66.png"/></Relationships>
</file>

<file path=ppt/slides/_rels/slide2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70.png"/><Relationship Id="rId4" Type="http://schemas.openxmlformats.org/officeDocument/2006/relationships/image" Target="../media/image69.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1.png"/><Relationship Id="rId1" Type="http://schemas.openxmlformats.org/officeDocument/2006/relationships/slideLayout" Target="../slideLayouts/slideLayout7.xml"/><Relationship Id="rId5" Type="http://schemas.openxmlformats.org/officeDocument/2006/relationships/image" Target="../media/image72.png"/><Relationship Id="rId4" Type="http://schemas.openxmlformats.org/officeDocument/2006/relationships/image" Target="../media/image69.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3.png"/><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21.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A0BFE3"/>
        </a:solidFill>
        <a:effectLst/>
      </p:bgPr>
    </p:bg>
    <p:spTree>
      <p:nvGrpSpPr>
        <p:cNvPr id="1" name=""/>
        <p:cNvGrpSpPr/>
        <p:nvPr/>
      </p:nvGrpSpPr>
      <p:grpSpPr>
        <a:xfrm>
          <a:off x="0" y="0"/>
          <a:ext cx="0" cy="0"/>
          <a:chOff x="0" y="0"/>
          <a:chExt cx="0" cy="0"/>
        </a:xfrm>
      </p:grpSpPr>
      <p:sp>
        <p:nvSpPr>
          <p:cNvPr id="2" name="AutoShape 2"/>
          <p:cNvSpPr/>
          <p:nvPr/>
        </p:nvSpPr>
        <p:spPr>
          <a:xfrm rot="5346840">
            <a:off x="16405250" y="1651949"/>
            <a:ext cx="2772251" cy="0"/>
          </a:xfrm>
          <a:prstGeom prst="line">
            <a:avLst/>
          </a:prstGeom>
          <a:ln w="19050" cap="rnd">
            <a:solidFill>
              <a:srgbClr val="FFFFFF"/>
            </a:solidFill>
            <a:prstDash val="solid"/>
            <a:headEnd type="none" w="sm" len="sm"/>
            <a:tailEnd type="none" w="sm" len="sm"/>
          </a:ln>
        </p:spPr>
      </p:sp>
      <p:sp>
        <p:nvSpPr>
          <p:cNvPr id="3" name="AutoShape 3"/>
          <p:cNvSpPr/>
          <p:nvPr/>
        </p:nvSpPr>
        <p:spPr>
          <a:xfrm>
            <a:off x="5358840" y="1108553"/>
            <a:ext cx="11859377" cy="8069894"/>
          </a:xfrm>
          <a:prstGeom prst="rect">
            <a:avLst/>
          </a:prstGeom>
          <a:solidFill>
            <a:srgbClr val="0A3A6F"/>
          </a:solidFill>
        </p:spPr>
      </p:sp>
      <p:sp>
        <p:nvSpPr>
          <p:cNvPr id="4" name="TextBox 4"/>
          <p:cNvSpPr txBox="1"/>
          <p:nvPr/>
        </p:nvSpPr>
        <p:spPr>
          <a:xfrm>
            <a:off x="15094201" y="5037211"/>
            <a:ext cx="2970381" cy="2263054"/>
          </a:xfrm>
          <a:prstGeom prst="rect">
            <a:avLst/>
          </a:prstGeom>
        </p:spPr>
        <p:txBody>
          <a:bodyPr lIns="0" tIns="0" rIns="0" bIns="0" rtlCol="0" anchor="t">
            <a:spAutoFit/>
          </a:bodyPr>
          <a:lstStyle/>
          <a:p>
            <a:pPr algn="r">
              <a:lnSpc>
                <a:spcPts val="5759"/>
              </a:lnSpc>
            </a:pPr>
            <a:r>
              <a:rPr lang="en-US" sz="4800" b="1">
                <a:solidFill>
                  <a:srgbClr val="FFFFFF"/>
                </a:solidFill>
                <a:latin typeface="Lato Bold"/>
                <a:ea typeface="Lato Bold"/>
                <a:cs typeface="Lato Bold"/>
                <a:sym typeface="Lato Bold"/>
              </a:rPr>
              <a:t>Author</a:t>
            </a:r>
          </a:p>
          <a:p>
            <a:pPr algn="r">
              <a:lnSpc>
                <a:spcPts val="5759"/>
              </a:lnSpc>
            </a:pPr>
            <a:r>
              <a:rPr lang="en-US" sz="4800" b="1">
                <a:solidFill>
                  <a:srgbClr val="FFFFFF"/>
                </a:solidFill>
                <a:latin typeface="Lato Bold"/>
                <a:ea typeface="Lato Bold"/>
                <a:cs typeface="Lato Bold"/>
                <a:sym typeface="Lato Bold"/>
              </a:rPr>
              <a:t>Function</a:t>
            </a:r>
          </a:p>
          <a:p>
            <a:pPr algn="r">
              <a:lnSpc>
                <a:spcPts val="5759"/>
              </a:lnSpc>
            </a:pPr>
            <a:r>
              <a:rPr lang="en-US" sz="4800" b="1">
                <a:solidFill>
                  <a:srgbClr val="FFFFFF"/>
                </a:solidFill>
                <a:latin typeface="Lato Bold"/>
                <a:ea typeface="Lato Bold"/>
                <a:cs typeface="Lato Bold"/>
                <a:sym typeface="Lato Bold"/>
              </a:rPr>
              <a:t>Institute</a:t>
            </a:r>
          </a:p>
        </p:txBody>
      </p:sp>
      <p:grpSp>
        <p:nvGrpSpPr>
          <p:cNvPr id="5" name="Group 5"/>
          <p:cNvGrpSpPr/>
          <p:nvPr/>
        </p:nvGrpSpPr>
        <p:grpSpPr>
          <a:xfrm>
            <a:off x="1080002" y="407527"/>
            <a:ext cx="751970" cy="940051"/>
            <a:chOff x="0" y="0"/>
            <a:chExt cx="1002627" cy="1253401"/>
          </a:xfrm>
        </p:grpSpPr>
        <p:sp>
          <p:nvSpPr>
            <p:cNvPr id="6" name="Freeform 6"/>
            <p:cNvSpPr/>
            <p:nvPr/>
          </p:nvSpPr>
          <p:spPr>
            <a:xfrm>
              <a:off x="0" y="0"/>
              <a:ext cx="1002665" cy="1253363"/>
            </a:xfrm>
            <a:custGeom>
              <a:avLst/>
              <a:gdLst/>
              <a:ahLst/>
              <a:cxnLst/>
              <a:rect l="l" t="t" r="r" b="b"/>
              <a:pathLst>
                <a:path w="1002665" h="1253363">
                  <a:moveTo>
                    <a:pt x="0" y="0"/>
                  </a:moveTo>
                  <a:lnTo>
                    <a:pt x="1002665" y="0"/>
                  </a:lnTo>
                  <a:lnTo>
                    <a:pt x="1002665" y="1253363"/>
                  </a:lnTo>
                  <a:lnTo>
                    <a:pt x="0" y="1253363"/>
                  </a:lnTo>
                  <a:lnTo>
                    <a:pt x="0" y="0"/>
                  </a:lnTo>
                  <a:close/>
                </a:path>
              </a:pathLst>
            </a:custGeom>
            <a:blipFill>
              <a:blip r:embed="rId2"/>
              <a:stretch>
                <a:fillRect r="3" b="-3"/>
              </a:stretch>
            </a:blipFill>
          </p:spPr>
        </p:sp>
      </p:grpSp>
      <p:grpSp>
        <p:nvGrpSpPr>
          <p:cNvPr id="7" name="Group 7"/>
          <p:cNvGrpSpPr/>
          <p:nvPr/>
        </p:nvGrpSpPr>
        <p:grpSpPr>
          <a:xfrm>
            <a:off x="21773102" y="307781"/>
            <a:ext cx="8184347" cy="21239140"/>
            <a:chOff x="0" y="0"/>
            <a:chExt cx="10912462" cy="28318854"/>
          </a:xfrm>
        </p:grpSpPr>
        <p:sp>
          <p:nvSpPr>
            <p:cNvPr id="8" name="Freeform 8"/>
            <p:cNvSpPr/>
            <p:nvPr/>
          </p:nvSpPr>
          <p:spPr>
            <a:xfrm>
              <a:off x="0" y="0"/>
              <a:ext cx="10912475" cy="28318842"/>
            </a:xfrm>
            <a:custGeom>
              <a:avLst/>
              <a:gdLst/>
              <a:ahLst/>
              <a:cxnLst/>
              <a:rect l="l" t="t" r="r" b="b"/>
              <a:pathLst>
                <a:path w="10912475" h="28318842">
                  <a:moveTo>
                    <a:pt x="0" y="0"/>
                  </a:moveTo>
                  <a:lnTo>
                    <a:pt x="10912475" y="0"/>
                  </a:lnTo>
                  <a:lnTo>
                    <a:pt x="10912475" y="28318842"/>
                  </a:lnTo>
                  <a:lnTo>
                    <a:pt x="0" y="0"/>
                  </a:lnTo>
                  <a:close/>
                </a:path>
              </a:pathLst>
            </a:custGeom>
            <a:solidFill>
              <a:srgbClr val="FFFFFF">
                <a:alpha val="35686"/>
              </a:srgbClr>
            </a:solidFill>
          </p:spPr>
        </p:sp>
      </p:grpSp>
      <p:grpSp>
        <p:nvGrpSpPr>
          <p:cNvPr id="9" name="Group 9"/>
          <p:cNvGrpSpPr/>
          <p:nvPr/>
        </p:nvGrpSpPr>
        <p:grpSpPr>
          <a:xfrm>
            <a:off x="5607369" y="1365529"/>
            <a:ext cx="11362320" cy="7555943"/>
            <a:chOff x="0" y="0"/>
            <a:chExt cx="1222256" cy="812800"/>
          </a:xfrm>
        </p:grpSpPr>
        <p:sp>
          <p:nvSpPr>
            <p:cNvPr id="10" name="Freeform 10"/>
            <p:cNvSpPr/>
            <p:nvPr/>
          </p:nvSpPr>
          <p:spPr>
            <a:xfrm>
              <a:off x="0" y="0"/>
              <a:ext cx="1222256" cy="812800"/>
            </a:xfrm>
            <a:custGeom>
              <a:avLst/>
              <a:gdLst/>
              <a:ahLst/>
              <a:cxnLst/>
              <a:rect l="l" t="t" r="r" b="b"/>
              <a:pathLst>
                <a:path w="1222256" h="812800">
                  <a:moveTo>
                    <a:pt x="0" y="0"/>
                  </a:moveTo>
                  <a:lnTo>
                    <a:pt x="1222256" y="0"/>
                  </a:lnTo>
                  <a:lnTo>
                    <a:pt x="1222256" y="812800"/>
                  </a:lnTo>
                  <a:lnTo>
                    <a:pt x="0" y="812800"/>
                  </a:lnTo>
                  <a:close/>
                </a:path>
              </a:pathLst>
            </a:custGeom>
            <a:blipFill>
              <a:blip r:embed="rId3"/>
              <a:stretch>
                <a:fillRect t="-1887" b="-1887"/>
              </a:stretch>
            </a:blipFill>
          </p:spPr>
        </p:sp>
      </p:grpSp>
      <p:grpSp>
        <p:nvGrpSpPr>
          <p:cNvPr id="11" name="Group 11"/>
          <p:cNvGrpSpPr/>
          <p:nvPr/>
        </p:nvGrpSpPr>
        <p:grpSpPr>
          <a:xfrm>
            <a:off x="8731406" y="0"/>
            <a:ext cx="9556594" cy="10264511"/>
            <a:chOff x="0" y="0"/>
            <a:chExt cx="12742126" cy="13686015"/>
          </a:xfrm>
        </p:grpSpPr>
        <p:sp>
          <p:nvSpPr>
            <p:cNvPr id="12" name="Freeform 12"/>
            <p:cNvSpPr/>
            <p:nvPr/>
          </p:nvSpPr>
          <p:spPr>
            <a:xfrm>
              <a:off x="0" y="0"/>
              <a:ext cx="12742164" cy="13686028"/>
            </a:xfrm>
            <a:custGeom>
              <a:avLst/>
              <a:gdLst/>
              <a:ahLst/>
              <a:cxnLst/>
              <a:rect l="l" t="t" r="r" b="b"/>
              <a:pathLst>
                <a:path w="12742164" h="13686028">
                  <a:moveTo>
                    <a:pt x="0" y="0"/>
                  </a:moveTo>
                  <a:lnTo>
                    <a:pt x="12742164" y="0"/>
                  </a:lnTo>
                  <a:lnTo>
                    <a:pt x="12742164" y="13686028"/>
                  </a:lnTo>
                  <a:lnTo>
                    <a:pt x="0" y="0"/>
                  </a:lnTo>
                  <a:close/>
                </a:path>
              </a:pathLst>
            </a:custGeom>
            <a:solidFill>
              <a:srgbClr val="266EBF"/>
            </a:solidFill>
          </p:spPr>
        </p:sp>
      </p:grpSp>
      <p:grpSp>
        <p:nvGrpSpPr>
          <p:cNvPr id="13" name="Group 13"/>
          <p:cNvGrpSpPr/>
          <p:nvPr/>
        </p:nvGrpSpPr>
        <p:grpSpPr>
          <a:xfrm>
            <a:off x="1080002" y="307781"/>
            <a:ext cx="1540574" cy="1925907"/>
            <a:chOff x="0" y="0"/>
            <a:chExt cx="2054098" cy="2567876"/>
          </a:xfrm>
        </p:grpSpPr>
        <p:sp>
          <p:nvSpPr>
            <p:cNvPr id="14" name="Freeform 14"/>
            <p:cNvSpPr/>
            <p:nvPr/>
          </p:nvSpPr>
          <p:spPr>
            <a:xfrm>
              <a:off x="0" y="0"/>
              <a:ext cx="2054098" cy="2567940"/>
            </a:xfrm>
            <a:custGeom>
              <a:avLst/>
              <a:gdLst/>
              <a:ahLst/>
              <a:cxnLst/>
              <a:rect l="l" t="t" r="r" b="b"/>
              <a:pathLst>
                <a:path w="2054098" h="2567940">
                  <a:moveTo>
                    <a:pt x="0" y="0"/>
                  </a:moveTo>
                  <a:lnTo>
                    <a:pt x="2054098" y="0"/>
                  </a:lnTo>
                  <a:lnTo>
                    <a:pt x="2054098" y="2567940"/>
                  </a:lnTo>
                  <a:lnTo>
                    <a:pt x="0" y="2567940"/>
                  </a:lnTo>
                  <a:lnTo>
                    <a:pt x="0" y="0"/>
                  </a:lnTo>
                  <a:close/>
                </a:path>
              </a:pathLst>
            </a:custGeom>
            <a:blipFill>
              <a:blip r:embed="rId2"/>
              <a:stretch>
                <a:fillRect b="2"/>
              </a:stretch>
            </a:blipFill>
          </p:spPr>
        </p:sp>
      </p:grpSp>
      <p:sp>
        <p:nvSpPr>
          <p:cNvPr id="15" name="AutoShape 15"/>
          <p:cNvSpPr/>
          <p:nvPr/>
        </p:nvSpPr>
        <p:spPr>
          <a:xfrm>
            <a:off x="723248" y="2844507"/>
            <a:ext cx="7531908" cy="5249986"/>
          </a:xfrm>
          <a:prstGeom prst="rect">
            <a:avLst/>
          </a:prstGeom>
          <a:solidFill>
            <a:srgbClr val="0A3A6F"/>
          </a:solidFill>
        </p:spPr>
      </p:sp>
      <p:sp>
        <p:nvSpPr>
          <p:cNvPr id="16" name="TextBox 16"/>
          <p:cNvSpPr txBox="1"/>
          <p:nvPr/>
        </p:nvSpPr>
        <p:spPr>
          <a:xfrm>
            <a:off x="11389824" y="741588"/>
            <a:ext cx="5893775" cy="2965075"/>
          </a:xfrm>
          <a:prstGeom prst="rect">
            <a:avLst/>
          </a:prstGeom>
        </p:spPr>
        <p:txBody>
          <a:bodyPr lIns="0" tIns="0" rIns="0" bIns="0" rtlCol="0" anchor="t">
            <a:spAutoFit/>
          </a:bodyPr>
          <a:lstStyle/>
          <a:p>
            <a:pPr algn="r">
              <a:lnSpc>
                <a:spcPts val="3240"/>
              </a:lnSpc>
            </a:pPr>
            <a:r>
              <a:rPr lang="en-US" sz="2700" b="1">
                <a:solidFill>
                  <a:srgbClr val="FFFFFF"/>
                </a:solidFill>
                <a:latin typeface="Lato Bold"/>
                <a:ea typeface="Lato Bold"/>
                <a:cs typeface="Lato Bold"/>
                <a:sym typeface="Lato Bold"/>
              </a:rPr>
              <a:t>Koninklijk Meteorologisch Instituut</a:t>
            </a:r>
          </a:p>
          <a:p>
            <a:pPr algn="ctr">
              <a:lnSpc>
                <a:spcPts val="3240"/>
              </a:lnSpc>
            </a:pPr>
            <a:endParaRPr lang="en-US" sz="2700" b="1">
              <a:solidFill>
                <a:srgbClr val="FFFFFF"/>
              </a:solidFill>
              <a:latin typeface="Lato Bold"/>
              <a:ea typeface="Lato Bold"/>
              <a:cs typeface="Lato Bold"/>
              <a:sym typeface="Lato Bold"/>
            </a:endParaRPr>
          </a:p>
          <a:p>
            <a:pPr algn="r">
              <a:lnSpc>
                <a:spcPts val="3240"/>
              </a:lnSpc>
            </a:pPr>
            <a:r>
              <a:rPr lang="en-US" sz="2700" b="1">
                <a:solidFill>
                  <a:srgbClr val="FFFFFF"/>
                </a:solidFill>
                <a:latin typeface="Lato Bold"/>
                <a:ea typeface="Lato Bold"/>
                <a:cs typeface="Lato Bold"/>
                <a:sym typeface="Lato Bold"/>
              </a:rPr>
              <a:t>Institut Royal Météorologique</a:t>
            </a:r>
          </a:p>
          <a:p>
            <a:pPr algn="ctr">
              <a:lnSpc>
                <a:spcPts val="3240"/>
              </a:lnSpc>
            </a:pPr>
            <a:endParaRPr lang="en-US" sz="2700" b="1">
              <a:solidFill>
                <a:srgbClr val="FFFFFF"/>
              </a:solidFill>
              <a:latin typeface="Lato Bold"/>
              <a:ea typeface="Lato Bold"/>
              <a:cs typeface="Lato Bold"/>
              <a:sym typeface="Lato Bold"/>
            </a:endParaRPr>
          </a:p>
          <a:p>
            <a:pPr algn="r">
              <a:lnSpc>
                <a:spcPts val="3240"/>
              </a:lnSpc>
            </a:pPr>
            <a:r>
              <a:rPr lang="en-US" sz="2700" b="1">
                <a:solidFill>
                  <a:srgbClr val="FFFFFF"/>
                </a:solidFill>
                <a:latin typeface="Lato Bold"/>
                <a:ea typeface="Lato Bold"/>
                <a:cs typeface="Lato Bold"/>
                <a:sym typeface="Lato Bold"/>
              </a:rPr>
              <a:t>Königliches Meteorologisches Institut</a:t>
            </a:r>
          </a:p>
          <a:p>
            <a:pPr algn="ctr">
              <a:lnSpc>
                <a:spcPts val="3240"/>
              </a:lnSpc>
            </a:pPr>
            <a:endParaRPr lang="en-US" sz="2700" b="1">
              <a:solidFill>
                <a:srgbClr val="FFFFFF"/>
              </a:solidFill>
              <a:latin typeface="Lato Bold"/>
              <a:ea typeface="Lato Bold"/>
              <a:cs typeface="Lato Bold"/>
              <a:sym typeface="Lato Bold"/>
            </a:endParaRPr>
          </a:p>
          <a:p>
            <a:pPr algn="r">
              <a:lnSpc>
                <a:spcPts val="3240"/>
              </a:lnSpc>
            </a:pPr>
            <a:r>
              <a:rPr lang="en-US" sz="2700" b="1">
                <a:solidFill>
                  <a:srgbClr val="FFFFFF"/>
                </a:solidFill>
                <a:latin typeface="Lato Bold"/>
                <a:ea typeface="Lato Bold"/>
                <a:cs typeface="Lato Bold"/>
                <a:sym typeface="Lato Bold"/>
              </a:rPr>
              <a:t>Royal Meteorological Institute</a:t>
            </a:r>
          </a:p>
        </p:txBody>
      </p:sp>
      <p:sp>
        <p:nvSpPr>
          <p:cNvPr id="17" name="TextBox 17"/>
          <p:cNvSpPr txBox="1"/>
          <p:nvPr/>
        </p:nvSpPr>
        <p:spPr>
          <a:xfrm>
            <a:off x="13166884" y="9508807"/>
            <a:ext cx="5029676" cy="468154"/>
          </a:xfrm>
          <a:prstGeom prst="rect">
            <a:avLst/>
          </a:prstGeom>
        </p:spPr>
        <p:txBody>
          <a:bodyPr lIns="0" tIns="0" rIns="0" bIns="0" rtlCol="0" anchor="t">
            <a:spAutoFit/>
          </a:bodyPr>
          <a:lstStyle/>
          <a:p>
            <a:pPr algn="r">
              <a:lnSpc>
                <a:spcPts val="3240"/>
              </a:lnSpc>
            </a:pPr>
            <a:r>
              <a:rPr lang="en-US" sz="2700">
                <a:solidFill>
                  <a:srgbClr val="58697A"/>
                </a:solidFill>
                <a:latin typeface="Lato"/>
                <a:ea typeface="Lato"/>
                <a:cs typeface="Lato"/>
                <a:sym typeface="Lato"/>
              </a:rPr>
              <a:t>1</a:t>
            </a:r>
          </a:p>
        </p:txBody>
      </p:sp>
      <p:sp>
        <p:nvSpPr>
          <p:cNvPr id="18" name="TextBox 18"/>
          <p:cNvSpPr txBox="1"/>
          <p:nvPr/>
        </p:nvSpPr>
        <p:spPr>
          <a:xfrm>
            <a:off x="1028700" y="3009456"/>
            <a:ext cx="6863505" cy="4986763"/>
          </a:xfrm>
          <a:prstGeom prst="rect">
            <a:avLst/>
          </a:prstGeom>
        </p:spPr>
        <p:txBody>
          <a:bodyPr lIns="0" tIns="0" rIns="0" bIns="0" rtlCol="0" anchor="t">
            <a:spAutoFit/>
          </a:bodyPr>
          <a:lstStyle/>
          <a:p>
            <a:pPr marL="0" lvl="0" indent="0" algn="ctr">
              <a:lnSpc>
                <a:spcPts val="9753"/>
              </a:lnSpc>
            </a:pPr>
            <a:r>
              <a:rPr lang="en-US" sz="8787">
                <a:solidFill>
                  <a:srgbClr val="FFFFFF"/>
                </a:solidFill>
                <a:latin typeface="Intro Rust"/>
                <a:ea typeface="Intro Rust"/>
                <a:cs typeface="Intro Rust"/>
                <a:sym typeface="Intro Rust"/>
              </a:rPr>
              <a:t>Het weer meten doorheen de tijd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A0BFE3"/>
        </a:solidFill>
        <a:effectLst/>
      </p:bgPr>
    </p:bg>
    <p:spTree>
      <p:nvGrpSpPr>
        <p:cNvPr id="1" name=""/>
        <p:cNvGrpSpPr/>
        <p:nvPr/>
      </p:nvGrpSpPr>
      <p:grpSpPr>
        <a:xfrm>
          <a:off x="0" y="0"/>
          <a:ext cx="0" cy="0"/>
          <a:chOff x="0" y="0"/>
          <a:chExt cx="0" cy="0"/>
        </a:xfrm>
      </p:grpSpPr>
      <p:grpSp>
        <p:nvGrpSpPr>
          <p:cNvPr id="2" name="Group 2"/>
          <p:cNvGrpSpPr/>
          <p:nvPr/>
        </p:nvGrpSpPr>
        <p:grpSpPr>
          <a:xfrm>
            <a:off x="1080002" y="407527"/>
            <a:ext cx="751970" cy="940051"/>
            <a:chOff x="0" y="0"/>
            <a:chExt cx="1002627" cy="1253401"/>
          </a:xfrm>
        </p:grpSpPr>
        <p:sp>
          <p:nvSpPr>
            <p:cNvPr id="3" name="Freeform 3"/>
            <p:cNvSpPr/>
            <p:nvPr/>
          </p:nvSpPr>
          <p:spPr>
            <a:xfrm>
              <a:off x="0" y="0"/>
              <a:ext cx="1002665" cy="1253363"/>
            </a:xfrm>
            <a:custGeom>
              <a:avLst/>
              <a:gdLst/>
              <a:ahLst/>
              <a:cxnLst/>
              <a:rect l="l" t="t" r="r" b="b"/>
              <a:pathLst>
                <a:path w="1002665" h="1253363">
                  <a:moveTo>
                    <a:pt x="0" y="0"/>
                  </a:moveTo>
                  <a:lnTo>
                    <a:pt x="1002665" y="0"/>
                  </a:lnTo>
                  <a:lnTo>
                    <a:pt x="1002665" y="1253363"/>
                  </a:lnTo>
                  <a:lnTo>
                    <a:pt x="0" y="1253363"/>
                  </a:lnTo>
                  <a:lnTo>
                    <a:pt x="0" y="0"/>
                  </a:lnTo>
                  <a:close/>
                </a:path>
              </a:pathLst>
            </a:custGeom>
            <a:blipFill>
              <a:blip r:embed="rId2"/>
              <a:stretch>
                <a:fillRect r="3" b="-3"/>
              </a:stretch>
            </a:blipFill>
          </p:spPr>
        </p:sp>
      </p:grpSp>
      <p:sp>
        <p:nvSpPr>
          <p:cNvPr id="4" name="AutoShape 4"/>
          <p:cNvSpPr/>
          <p:nvPr/>
        </p:nvSpPr>
        <p:spPr>
          <a:xfrm>
            <a:off x="10538489" y="0"/>
            <a:ext cx="7749511" cy="10287000"/>
          </a:xfrm>
          <a:prstGeom prst="rect">
            <a:avLst/>
          </a:prstGeom>
          <a:solidFill>
            <a:srgbClr val="0A3A6F"/>
          </a:solidFill>
        </p:spPr>
      </p:sp>
      <p:sp>
        <p:nvSpPr>
          <p:cNvPr id="5" name="Freeform 5"/>
          <p:cNvSpPr/>
          <p:nvPr/>
        </p:nvSpPr>
        <p:spPr>
          <a:xfrm>
            <a:off x="2672508" y="240308"/>
            <a:ext cx="2938262" cy="5004773"/>
          </a:xfrm>
          <a:custGeom>
            <a:avLst/>
            <a:gdLst/>
            <a:ahLst/>
            <a:cxnLst/>
            <a:rect l="l" t="t" r="r" b="b"/>
            <a:pathLst>
              <a:path w="2938262" h="5004773">
                <a:moveTo>
                  <a:pt x="0" y="0"/>
                </a:moveTo>
                <a:lnTo>
                  <a:pt x="2938262" y="0"/>
                </a:lnTo>
                <a:lnTo>
                  <a:pt x="2938262" y="5004774"/>
                </a:lnTo>
                <a:lnTo>
                  <a:pt x="0" y="5004774"/>
                </a:lnTo>
                <a:lnTo>
                  <a:pt x="0" y="0"/>
                </a:lnTo>
                <a:close/>
              </a:path>
            </a:pathLst>
          </a:custGeom>
          <a:blipFill>
            <a:blip r:embed="rId3"/>
            <a:stretch>
              <a:fillRect l="-37452" t="-18424" r="-25601" b="-9212"/>
            </a:stretch>
          </a:blipFill>
        </p:spPr>
      </p:sp>
      <p:sp>
        <p:nvSpPr>
          <p:cNvPr id="6" name="AutoShape 6"/>
          <p:cNvSpPr/>
          <p:nvPr/>
        </p:nvSpPr>
        <p:spPr>
          <a:xfrm>
            <a:off x="11182975" y="1347578"/>
            <a:ext cx="6460539" cy="8916967"/>
          </a:xfrm>
          <a:prstGeom prst="rect">
            <a:avLst/>
          </a:prstGeom>
          <a:solidFill>
            <a:srgbClr val="FFFFFF"/>
          </a:solidFill>
        </p:spPr>
      </p:sp>
      <p:sp>
        <p:nvSpPr>
          <p:cNvPr id="7" name="Freeform 7"/>
          <p:cNvSpPr/>
          <p:nvPr/>
        </p:nvSpPr>
        <p:spPr>
          <a:xfrm>
            <a:off x="808285" y="3017993"/>
            <a:ext cx="9127665" cy="6971254"/>
          </a:xfrm>
          <a:custGeom>
            <a:avLst/>
            <a:gdLst/>
            <a:ahLst/>
            <a:cxnLst/>
            <a:rect l="l" t="t" r="r" b="b"/>
            <a:pathLst>
              <a:path w="9127665" h="6971254">
                <a:moveTo>
                  <a:pt x="0" y="0"/>
                </a:moveTo>
                <a:lnTo>
                  <a:pt x="9127665" y="0"/>
                </a:lnTo>
                <a:lnTo>
                  <a:pt x="9127665" y="6971254"/>
                </a:lnTo>
                <a:lnTo>
                  <a:pt x="0" y="6971254"/>
                </a:lnTo>
                <a:lnTo>
                  <a:pt x="0" y="0"/>
                </a:lnTo>
                <a:close/>
              </a:path>
            </a:pathLst>
          </a:custGeom>
          <a:blipFill>
            <a:blip r:embed="rId4"/>
            <a:stretch>
              <a:fillRect/>
            </a:stretch>
          </a:blipFill>
        </p:spPr>
      </p:sp>
      <p:sp>
        <p:nvSpPr>
          <p:cNvPr id="8" name="Freeform 8"/>
          <p:cNvSpPr/>
          <p:nvPr/>
        </p:nvSpPr>
        <p:spPr>
          <a:xfrm>
            <a:off x="8913622" y="-433768"/>
            <a:ext cx="2044657" cy="10877083"/>
          </a:xfrm>
          <a:custGeom>
            <a:avLst/>
            <a:gdLst/>
            <a:ahLst/>
            <a:cxnLst/>
            <a:rect l="l" t="t" r="r" b="b"/>
            <a:pathLst>
              <a:path w="2044657" h="10877083">
                <a:moveTo>
                  <a:pt x="0" y="0"/>
                </a:moveTo>
                <a:lnTo>
                  <a:pt x="2044657" y="0"/>
                </a:lnTo>
                <a:lnTo>
                  <a:pt x="2044657" y="10877083"/>
                </a:lnTo>
                <a:lnTo>
                  <a:pt x="0" y="10877083"/>
                </a:lnTo>
                <a:lnTo>
                  <a:pt x="0" y="0"/>
                </a:lnTo>
                <a:close/>
              </a:path>
            </a:pathLst>
          </a:custGeom>
          <a:blipFill>
            <a:blip r:embed="rId5"/>
            <a:stretch>
              <a:fillRect l="-214299" r="-188980" b="-26404"/>
            </a:stretch>
          </a:blipFill>
        </p:spPr>
      </p:sp>
      <p:sp>
        <p:nvSpPr>
          <p:cNvPr id="9" name="Freeform 9"/>
          <p:cNvSpPr/>
          <p:nvPr/>
        </p:nvSpPr>
        <p:spPr>
          <a:xfrm>
            <a:off x="15080512" y="7484280"/>
            <a:ext cx="2780265" cy="2780265"/>
          </a:xfrm>
          <a:custGeom>
            <a:avLst/>
            <a:gdLst/>
            <a:ahLst/>
            <a:cxnLst/>
            <a:rect l="l" t="t" r="r" b="b"/>
            <a:pathLst>
              <a:path w="2780265" h="2780265">
                <a:moveTo>
                  <a:pt x="0" y="0"/>
                </a:moveTo>
                <a:lnTo>
                  <a:pt x="2780265" y="0"/>
                </a:lnTo>
                <a:lnTo>
                  <a:pt x="2780265" y="2780265"/>
                </a:lnTo>
                <a:lnTo>
                  <a:pt x="0" y="278026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TextBox 10"/>
          <p:cNvSpPr txBox="1"/>
          <p:nvPr/>
        </p:nvSpPr>
        <p:spPr>
          <a:xfrm>
            <a:off x="11371388" y="1536102"/>
            <a:ext cx="6083713" cy="6424930"/>
          </a:xfrm>
          <a:prstGeom prst="rect">
            <a:avLst/>
          </a:prstGeom>
        </p:spPr>
        <p:txBody>
          <a:bodyPr lIns="0" tIns="0" rIns="0" bIns="0" rtlCol="0" anchor="t">
            <a:spAutoFit/>
          </a:bodyPr>
          <a:lstStyle/>
          <a:p>
            <a:pPr marL="604521" lvl="1" indent="-302261" algn="l">
              <a:lnSpc>
                <a:spcPts val="3920"/>
              </a:lnSpc>
              <a:buFont typeface="Arial"/>
              <a:buChar char="•"/>
            </a:pPr>
            <a:r>
              <a:rPr lang="en-US" sz="2800">
                <a:solidFill>
                  <a:srgbClr val="000000"/>
                </a:solidFill>
                <a:latin typeface="Glacial Indifference"/>
                <a:ea typeface="Glacial Indifference"/>
                <a:cs typeface="Glacial Indifference"/>
                <a:sym typeface="Glacial Indifference"/>
              </a:rPr>
              <a:t>Een </a:t>
            </a:r>
            <a:r>
              <a:rPr lang="en-US" sz="2800" b="1">
                <a:solidFill>
                  <a:srgbClr val="000000"/>
                </a:solidFill>
                <a:latin typeface="Glacial Indifference Bold"/>
                <a:ea typeface="Glacial Indifference Bold"/>
                <a:cs typeface="Glacial Indifference Bold"/>
                <a:sym typeface="Glacial Indifference Bold"/>
              </a:rPr>
              <a:t>anemometer </a:t>
            </a:r>
            <a:r>
              <a:rPr lang="en-US" sz="2800">
                <a:solidFill>
                  <a:srgbClr val="000000"/>
                </a:solidFill>
                <a:latin typeface="Glacial Indifference"/>
                <a:ea typeface="Glacial Indifference"/>
                <a:cs typeface="Glacial Indifference"/>
                <a:sym typeface="Glacial Indifference"/>
              </a:rPr>
              <a:t>is een instrument om de </a:t>
            </a:r>
            <a:r>
              <a:rPr lang="en-US" sz="2800" b="1">
                <a:solidFill>
                  <a:srgbClr val="000000"/>
                </a:solidFill>
                <a:latin typeface="Glacial Indifference Bold"/>
                <a:ea typeface="Glacial Indifference Bold"/>
                <a:cs typeface="Glacial Indifference Bold"/>
                <a:sym typeface="Glacial Indifference Bold"/>
              </a:rPr>
              <a:t>windsnelheid </a:t>
            </a:r>
            <a:r>
              <a:rPr lang="en-US" sz="2800">
                <a:solidFill>
                  <a:srgbClr val="000000"/>
                </a:solidFill>
                <a:latin typeface="Glacial Indifference"/>
                <a:ea typeface="Glacial Indifference"/>
                <a:cs typeface="Glacial Indifference"/>
                <a:sym typeface="Glacial Indifference"/>
              </a:rPr>
              <a:t>en soms ook de </a:t>
            </a:r>
            <a:r>
              <a:rPr lang="en-US" sz="2800" b="1">
                <a:solidFill>
                  <a:srgbClr val="000000"/>
                </a:solidFill>
                <a:latin typeface="Glacial Indifference Bold"/>
                <a:ea typeface="Glacial Indifference Bold"/>
                <a:cs typeface="Glacial Indifference Bold"/>
                <a:sym typeface="Glacial Indifference Bold"/>
              </a:rPr>
              <a:t>windrichting</a:t>
            </a:r>
            <a:r>
              <a:rPr lang="en-US" sz="2800">
                <a:solidFill>
                  <a:srgbClr val="000000"/>
                </a:solidFill>
                <a:latin typeface="Glacial Indifference"/>
                <a:ea typeface="Glacial Indifference"/>
                <a:cs typeface="Glacial Indifference"/>
                <a:sym typeface="Glacial Indifference"/>
              </a:rPr>
              <a:t> te meten.</a:t>
            </a:r>
          </a:p>
          <a:p>
            <a:pPr marL="604521" lvl="1" indent="-302261" algn="l">
              <a:lnSpc>
                <a:spcPts val="3920"/>
              </a:lnSpc>
              <a:buFont typeface="Arial"/>
              <a:buChar char="•"/>
            </a:pPr>
            <a:r>
              <a:rPr lang="en-US" sz="2800">
                <a:solidFill>
                  <a:srgbClr val="000000"/>
                </a:solidFill>
                <a:latin typeface="Glacial Indifference"/>
                <a:ea typeface="Glacial Indifference"/>
                <a:cs typeface="Glacial Indifference"/>
                <a:sym typeface="Glacial Indifference"/>
              </a:rPr>
              <a:t>De anemometer meet de windsnelheid </a:t>
            </a:r>
            <a:r>
              <a:rPr lang="en-US" sz="2800" b="1">
                <a:solidFill>
                  <a:srgbClr val="000000"/>
                </a:solidFill>
                <a:latin typeface="Glacial Indifference Bold"/>
                <a:ea typeface="Glacial Indifference Bold"/>
                <a:cs typeface="Glacial Indifference Bold"/>
                <a:sym typeface="Glacial Indifference Bold"/>
              </a:rPr>
              <a:t>(m/s)</a:t>
            </a:r>
            <a:r>
              <a:rPr lang="en-US" sz="2800">
                <a:solidFill>
                  <a:srgbClr val="000000"/>
                </a:solidFill>
                <a:latin typeface="Glacial Indifference"/>
                <a:ea typeface="Glacial Indifference"/>
                <a:cs typeface="Glacial Indifference"/>
                <a:sym typeface="Glacial Indifference"/>
              </a:rPr>
              <a:t> uit de snelheid waarmee drie of vier zogenaamde cups rond een as draaien. </a:t>
            </a:r>
          </a:p>
          <a:p>
            <a:pPr marL="604521" lvl="1" indent="-302261" algn="l">
              <a:lnSpc>
                <a:spcPts val="3920"/>
              </a:lnSpc>
              <a:buFont typeface="Arial"/>
              <a:buChar char="•"/>
            </a:pPr>
            <a:r>
              <a:rPr lang="en-US" sz="2800">
                <a:solidFill>
                  <a:srgbClr val="000000"/>
                </a:solidFill>
                <a:latin typeface="Glacial Indifference"/>
                <a:ea typeface="Glacial Indifference"/>
                <a:cs typeface="Glacial Indifference"/>
                <a:sym typeface="Glacial Indifference"/>
              </a:rPr>
              <a:t>De anemometer wordt hoog bevestigd uit de buurt van andere obstakels zodat de meetresultaten betrouwbaar zijn.</a:t>
            </a:r>
          </a:p>
          <a:p>
            <a:pPr marL="604521" lvl="1" indent="-302261" algn="l">
              <a:lnSpc>
                <a:spcPts val="3920"/>
              </a:lnSpc>
              <a:buFont typeface="Arial"/>
              <a:buChar char="•"/>
            </a:pPr>
            <a:r>
              <a:rPr lang="en-US" sz="2800">
                <a:solidFill>
                  <a:srgbClr val="000000"/>
                </a:solidFill>
                <a:latin typeface="Glacial Indifference"/>
                <a:ea typeface="Glacial Indifference"/>
                <a:cs typeface="Glacial Indifference"/>
                <a:sym typeface="Glacial Indifference"/>
              </a:rPr>
              <a:t>De schaal van Beaufort drukt de </a:t>
            </a:r>
            <a:r>
              <a:rPr lang="en-US" sz="2800" b="1">
                <a:solidFill>
                  <a:srgbClr val="000000"/>
                </a:solidFill>
                <a:latin typeface="Glacial Indifference Bold"/>
                <a:ea typeface="Glacial Indifference Bold"/>
                <a:cs typeface="Glacial Indifference Bold"/>
                <a:sym typeface="Glacial Indifference Bold"/>
              </a:rPr>
              <a:t>windintensiteit</a:t>
            </a:r>
            <a:r>
              <a:rPr lang="en-US" sz="2800">
                <a:solidFill>
                  <a:srgbClr val="000000"/>
                </a:solidFill>
                <a:latin typeface="Glacial Indifference"/>
                <a:ea typeface="Glacial Indifference"/>
                <a:cs typeface="Glacial Indifference"/>
                <a:sym typeface="Glacial Indifference"/>
              </a:rPr>
              <a:t> uit.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A0BFE3"/>
        </a:solidFill>
        <a:effectLst/>
      </p:bgPr>
    </p:bg>
    <p:spTree>
      <p:nvGrpSpPr>
        <p:cNvPr id="1" name=""/>
        <p:cNvGrpSpPr/>
        <p:nvPr/>
      </p:nvGrpSpPr>
      <p:grpSpPr>
        <a:xfrm>
          <a:off x="0" y="0"/>
          <a:ext cx="0" cy="0"/>
          <a:chOff x="0" y="0"/>
          <a:chExt cx="0" cy="0"/>
        </a:xfrm>
      </p:grpSpPr>
      <p:sp>
        <p:nvSpPr>
          <p:cNvPr id="2" name="AutoShape 2"/>
          <p:cNvSpPr/>
          <p:nvPr/>
        </p:nvSpPr>
        <p:spPr>
          <a:xfrm>
            <a:off x="0" y="0"/>
            <a:ext cx="8782583" cy="5143500"/>
          </a:xfrm>
          <a:prstGeom prst="rect">
            <a:avLst/>
          </a:prstGeom>
          <a:solidFill>
            <a:srgbClr val="0A3A6F"/>
          </a:solidFill>
        </p:spPr>
      </p:sp>
      <p:grpSp>
        <p:nvGrpSpPr>
          <p:cNvPr id="3" name="Group 3"/>
          <p:cNvGrpSpPr/>
          <p:nvPr/>
        </p:nvGrpSpPr>
        <p:grpSpPr>
          <a:xfrm>
            <a:off x="1080002" y="407527"/>
            <a:ext cx="751970" cy="940051"/>
            <a:chOff x="0" y="0"/>
            <a:chExt cx="1002627" cy="1253401"/>
          </a:xfrm>
        </p:grpSpPr>
        <p:sp>
          <p:nvSpPr>
            <p:cNvPr id="4" name="Freeform 4"/>
            <p:cNvSpPr/>
            <p:nvPr/>
          </p:nvSpPr>
          <p:spPr>
            <a:xfrm>
              <a:off x="0" y="0"/>
              <a:ext cx="1002665" cy="1253363"/>
            </a:xfrm>
            <a:custGeom>
              <a:avLst/>
              <a:gdLst/>
              <a:ahLst/>
              <a:cxnLst/>
              <a:rect l="l" t="t" r="r" b="b"/>
              <a:pathLst>
                <a:path w="1002665" h="1253363">
                  <a:moveTo>
                    <a:pt x="0" y="0"/>
                  </a:moveTo>
                  <a:lnTo>
                    <a:pt x="1002665" y="0"/>
                  </a:lnTo>
                  <a:lnTo>
                    <a:pt x="1002665" y="1253363"/>
                  </a:lnTo>
                  <a:lnTo>
                    <a:pt x="0" y="1253363"/>
                  </a:lnTo>
                  <a:lnTo>
                    <a:pt x="0" y="0"/>
                  </a:lnTo>
                  <a:close/>
                </a:path>
              </a:pathLst>
            </a:custGeom>
            <a:blipFill>
              <a:blip r:embed="rId2"/>
              <a:stretch>
                <a:fillRect r="3" b="-3"/>
              </a:stretch>
            </a:blipFill>
          </p:spPr>
        </p:sp>
      </p:grpSp>
      <p:sp>
        <p:nvSpPr>
          <p:cNvPr id="5" name="Freeform 5"/>
          <p:cNvSpPr/>
          <p:nvPr/>
        </p:nvSpPr>
        <p:spPr>
          <a:xfrm>
            <a:off x="1480580" y="1506461"/>
            <a:ext cx="7729407" cy="4347791"/>
          </a:xfrm>
          <a:custGeom>
            <a:avLst/>
            <a:gdLst/>
            <a:ahLst/>
            <a:cxnLst/>
            <a:rect l="l" t="t" r="r" b="b"/>
            <a:pathLst>
              <a:path w="7729407" h="4347791">
                <a:moveTo>
                  <a:pt x="0" y="0"/>
                </a:moveTo>
                <a:lnTo>
                  <a:pt x="7729406" y="0"/>
                </a:lnTo>
                <a:lnTo>
                  <a:pt x="7729406" y="4347791"/>
                </a:lnTo>
                <a:lnTo>
                  <a:pt x="0" y="4347791"/>
                </a:lnTo>
                <a:lnTo>
                  <a:pt x="0" y="0"/>
                </a:lnTo>
                <a:close/>
              </a:path>
            </a:pathLst>
          </a:custGeom>
          <a:blipFill>
            <a:blip r:embed="rId3"/>
            <a:stretch>
              <a:fillRect/>
            </a:stretch>
          </a:blipFill>
        </p:spPr>
      </p:sp>
      <p:sp>
        <p:nvSpPr>
          <p:cNvPr id="6" name="AutoShape 6"/>
          <p:cNvSpPr/>
          <p:nvPr/>
        </p:nvSpPr>
        <p:spPr>
          <a:xfrm>
            <a:off x="10858418" y="2323030"/>
            <a:ext cx="5793019" cy="7963970"/>
          </a:xfrm>
          <a:prstGeom prst="rect">
            <a:avLst/>
          </a:prstGeom>
          <a:solidFill>
            <a:srgbClr val="FFFFFF"/>
          </a:solidFill>
        </p:spPr>
      </p:sp>
      <p:sp>
        <p:nvSpPr>
          <p:cNvPr id="7" name="Freeform 7"/>
          <p:cNvSpPr/>
          <p:nvPr/>
        </p:nvSpPr>
        <p:spPr>
          <a:xfrm>
            <a:off x="15301195" y="7150202"/>
            <a:ext cx="2986805" cy="3136798"/>
          </a:xfrm>
          <a:custGeom>
            <a:avLst/>
            <a:gdLst/>
            <a:ahLst/>
            <a:cxnLst/>
            <a:rect l="l" t="t" r="r" b="b"/>
            <a:pathLst>
              <a:path w="2986805" h="3136798">
                <a:moveTo>
                  <a:pt x="0" y="0"/>
                </a:moveTo>
                <a:lnTo>
                  <a:pt x="2986805" y="0"/>
                </a:lnTo>
                <a:lnTo>
                  <a:pt x="2986805" y="3136798"/>
                </a:lnTo>
                <a:lnTo>
                  <a:pt x="0" y="3136798"/>
                </a:lnTo>
                <a:lnTo>
                  <a:pt x="0" y="0"/>
                </a:lnTo>
                <a:close/>
              </a:path>
            </a:pathLst>
          </a:custGeom>
          <a:blipFill>
            <a:blip r:embed="rId4"/>
            <a:stretch>
              <a:fillRect/>
            </a:stretch>
          </a:blipFill>
        </p:spPr>
      </p:sp>
      <p:sp>
        <p:nvSpPr>
          <p:cNvPr id="8" name="TextBox 8"/>
          <p:cNvSpPr txBox="1"/>
          <p:nvPr/>
        </p:nvSpPr>
        <p:spPr>
          <a:xfrm>
            <a:off x="10858418" y="2256355"/>
            <a:ext cx="5677396" cy="6434455"/>
          </a:xfrm>
          <a:prstGeom prst="rect">
            <a:avLst/>
          </a:prstGeom>
        </p:spPr>
        <p:txBody>
          <a:bodyPr lIns="0" tIns="0" rIns="0" bIns="0" rtlCol="0" anchor="t">
            <a:spAutoFit/>
          </a:bodyPr>
          <a:lstStyle/>
          <a:p>
            <a:pPr marL="604519" lvl="1" indent="-302260" algn="l">
              <a:lnSpc>
                <a:spcPts val="3919"/>
              </a:lnSpc>
              <a:buFont typeface="Arial"/>
              <a:buChar char="•"/>
            </a:pPr>
            <a:r>
              <a:rPr lang="en-US" sz="2799">
                <a:solidFill>
                  <a:srgbClr val="000000"/>
                </a:solidFill>
                <a:latin typeface="Glacial Indifference"/>
                <a:ea typeface="Glacial Indifference"/>
                <a:cs typeface="Glacial Indifference"/>
                <a:sym typeface="Glacial Indifference"/>
              </a:rPr>
              <a:t>De </a:t>
            </a:r>
            <a:r>
              <a:rPr lang="en-US" sz="2799" b="1">
                <a:solidFill>
                  <a:srgbClr val="000000"/>
                </a:solidFill>
                <a:latin typeface="Glacial Indifference Bold"/>
                <a:ea typeface="Glacial Indifference Bold"/>
                <a:cs typeface="Glacial Indifference Bold"/>
                <a:sym typeface="Glacial Indifference Bold"/>
              </a:rPr>
              <a:t>heliograaf</a:t>
            </a:r>
            <a:r>
              <a:rPr lang="en-US" sz="2799">
                <a:solidFill>
                  <a:srgbClr val="000000"/>
                </a:solidFill>
                <a:latin typeface="Glacial Indifference"/>
                <a:ea typeface="Glacial Indifference"/>
                <a:cs typeface="Glacial Indifference"/>
                <a:sym typeface="Glacial Indifference"/>
              </a:rPr>
              <a:t> is een instrument dat de </a:t>
            </a:r>
            <a:r>
              <a:rPr lang="en-US" sz="2799" b="1">
                <a:solidFill>
                  <a:srgbClr val="000000"/>
                </a:solidFill>
                <a:latin typeface="Glacial Indifference Bold"/>
                <a:ea typeface="Glacial Indifference Bold"/>
                <a:cs typeface="Glacial Indifference Bold"/>
                <a:sym typeface="Glacial Indifference Bold"/>
              </a:rPr>
              <a:t>zonneschijnduur</a:t>
            </a:r>
            <a:r>
              <a:rPr lang="en-US" sz="2799">
                <a:solidFill>
                  <a:srgbClr val="000000"/>
                </a:solidFill>
                <a:latin typeface="Glacial Indifference"/>
                <a:ea typeface="Glacial Indifference"/>
                <a:cs typeface="Glacial Indifference"/>
                <a:sym typeface="Glacial Indifference"/>
              </a:rPr>
              <a:t> meet. </a:t>
            </a:r>
          </a:p>
          <a:p>
            <a:pPr marL="604519" lvl="1" indent="-302260" algn="l">
              <a:lnSpc>
                <a:spcPts val="3919"/>
              </a:lnSpc>
              <a:buFont typeface="Arial"/>
              <a:buChar char="•"/>
            </a:pPr>
            <a:r>
              <a:rPr lang="en-US" sz="2799">
                <a:solidFill>
                  <a:srgbClr val="000000"/>
                </a:solidFill>
                <a:latin typeface="Glacial Indifference"/>
                <a:ea typeface="Glacial Indifference"/>
                <a:cs typeface="Glacial Indifference"/>
                <a:sym typeface="Glacial Indifference"/>
              </a:rPr>
              <a:t>De zonneschijnduur zal anders zijn in de zomer dan in de winter. </a:t>
            </a:r>
          </a:p>
          <a:p>
            <a:pPr marL="604519" lvl="1" indent="-302260" algn="l">
              <a:lnSpc>
                <a:spcPts val="3919"/>
              </a:lnSpc>
              <a:buFont typeface="Arial"/>
              <a:buChar char="•"/>
            </a:pPr>
            <a:r>
              <a:rPr lang="en-US" sz="2799">
                <a:solidFill>
                  <a:srgbClr val="000000"/>
                </a:solidFill>
                <a:latin typeface="Glacial Indifference"/>
                <a:ea typeface="Glacial Indifference"/>
                <a:cs typeface="Glacial Indifference"/>
                <a:sym typeface="Glacial Indifference"/>
              </a:rPr>
              <a:t>De heliograaf bestaat uit een glazen bol dat, zoals een vergrootglas, alle zonnestralen focust op één  punt. Onder de glazen bol is een stuk papier bevestigd. Wanneer de zon schijnt branden de stralen in het papier.</a:t>
            </a:r>
          </a:p>
          <a:p>
            <a:pPr marL="0" lvl="0" indent="0" algn="l">
              <a:lnSpc>
                <a:spcPts val="3919"/>
              </a:lnSpc>
            </a:pPr>
            <a:endParaRPr lang="en-US" sz="2799">
              <a:solidFill>
                <a:srgbClr val="000000"/>
              </a:solidFill>
              <a:latin typeface="Glacial Indifference"/>
              <a:ea typeface="Glacial Indifference"/>
              <a:cs typeface="Glacial Indifference"/>
              <a:sym typeface="Glacial Indifference"/>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A0BFE3"/>
        </a:solidFill>
        <a:effectLst/>
      </p:bgPr>
    </p:bg>
    <p:spTree>
      <p:nvGrpSpPr>
        <p:cNvPr id="1" name=""/>
        <p:cNvGrpSpPr/>
        <p:nvPr/>
      </p:nvGrpSpPr>
      <p:grpSpPr>
        <a:xfrm>
          <a:off x="0" y="0"/>
          <a:ext cx="0" cy="0"/>
          <a:chOff x="0" y="0"/>
          <a:chExt cx="0" cy="0"/>
        </a:xfrm>
      </p:grpSpPr>
      <p:grpSp>
        <p:nvGrpSpPr>
          <p:cNvPr id="2" name="Group 2"/>
          <p:cNvGrpSpPr/>
          <p:nvPr/>
        </p:nvGrpSpPr>
        <p:grpSpPr>
          <a:xfrm>
            <a:off x="1080002" y="407527"/>
            <a:ext cx="751970" cy="940051"/>
            <a:chOff x="0" y="0"/>
            <a:chExt cx="1002627" cy="1253401"/>
          </a:xfrm>
        </p:grpSpPr>
        <p:sp>
          <p:nvSpPr>
            <p:cNvPr id="3" name="Freeform 3"/>
            <p:cNvSpPr/>
            <p:nvPr/>
          </p:nvSpPr>
          <p:spPr>
            <a:xfrm>
              <a:off x="0" y="0"/>
              <a:ext cx="1002665" cy="1253363"/>
            </a:xfrm>
            <a:custGeom>
              <a:avLst/>
              <a:gdLst/>
              <a:ahLst/>
              <a:cxnLst/>
              <a:rect l="l" t="t" r="r" b="b"/>
              <a:pathLst>
                <a:path w="1002665" h="1253363">
                  <a:moveTo>
                    <a:pt x="0" y="0"/>
                  </a:moveTo>
                  <a:lnTo>
                    <a:pt x="1002665" y="0"/>
                  </a:lnTo>
                  <a:lnTo>
                    <a:pt x="1002665" y="1253363"/>
                  </a:lnTo>
                  <a:lnTo>
                    <a:pt x="0" y="1253363"/>
                  </a:lnTo>
                  <a:lnTo>
                    <a:pt x="0" y="0"/>
                  </a:lnTo>
                  <a:close/>
                </a:path>
              </a:pathLst>
            </a:custGeom>
            <a:blipFill>
              <a:blip r:embed="rId2"/>
              <a:stretch>
                <a:fillRect r="3" b="-3"/>
              </a:stretch>
            </a:blipFill>
          </p:spPr>
        </p:sp>
      </p:grpSp>
      <p:sp>
        <p:nvSpPr>
          <p:cNvPr id="4" name="AutoShape 4"/>
          <p:cNvSpPr/>
          <p:nvPr/>
        </p:nvSpPr>
        <p:spPr>
          <a:xfrm>
            <a:off x="9862730" y="0"/>
            <a:ext cx="6686603" cy="10287000"/>
          </a:xfrm>
          <a:prstGeom prst="rect">
            <a:avLst/>
          </a:prstGeom>
          <a:solidFill>
            <a:srgbClr val="0A3A6F"/>
          </a:solidFill>
        </p:spPr>
      </p:sp>
      <p:sp>
        <p:nvSpPr>
          <p:cNvPr id="5" name="AutoShape 5"/>
          <p:cNvSpPr/>
          <p:nvPr/>
        </p:nvSpPr>
        <p:spPr>
          <a:xfrm>
            <a:off x="2504049" y="0"/>
            <a:ext cx="6686603" cy="10287000"/>
          </a:xfrm>
          <a:prstGeom prst="rect">
            <a:avLst/>
          </a:prstGeom>
          <a:solidFill>
            <a:srgbClr val="0A3A6F"/>
          </a:solidFill>
        </p:spPr>
      </p:sp>
      <p:sp>
        <p:nvSpPr>
          <p:cNvPr id="6" name="Freeform 6"/>
          <p:cNvSpPr/>
          <p:nvPr/>
        </p:nvSpPr>
        <p:spPr>
          <a:xfrm>
            <a:off x="2934478" y="5143500"/>
            <a:ext cx="5825746" cy="4886344"/>
          </a:xfrm>
          <a:custGeom>
            <a:avLst/>
            <a:gdLst/>
            <a:ahLst/>
            <a:cxnLst/>
            <a:rect l="l" t="t" r="r" b="b"/>
            <a:pathLst>
              <a:path w="5825746" h="4886344">
                <a:moveTo>
                  <a:pt x="0" y="0"/>
                </a:moveTo>
                <a:lnTo>
                  <a:pt x="5825745" y="0"/>
                </a:lnTo>
                <a:lnTo>
                  <a:pt x="5825745" y="4886344"/>
                </a:lnTo>
                <a:lnTo>
                  <a:pt x="0" y="4886344"/>
                </a:lnTo>
                <a:lnTo>
                  <a:pt x="0" y="0"/>
                </a:lnTo>
                <a:close/>
              </a:path>
            </a:pathLst>
          </a:custGeom>
          <a:blipFill>
            <a:blip r:embed="rId3"/>
            <a:stretch>
              <a:fillRect/>
            </a:stretch>
          </a:blipFill>
        </p:spPr>
      </p:sp>
      <p:sp>
        <p:nvSpPr>
          <p:cNvPr id="7" name="Freeform 7"/>
          <p:cNvSpPr/>
          <p:nvPr/>
        </p:nvSpPr>
        <p:spPr>
          <a:xfrm>
            <a:off x="10293158" y="257156"/>
            <a:ext cx="5825746" cy="4886344"/>
          </a:xfrm>
          <a:custGeom>
            <a:avLst/>
            <a:gdLst/>
            <a:ahLst/>
            <a:cxnLst/>
            <a:rect l="l" t="t" r="r" b="b"/>
            <a:pathLst>
              <a:path w="5825746" h="4886344">
                <a:moveTo>
                  <a:pt x="0" y="0"/>
                </a:moveTo>
                <a:lnTo>
                  <a:pt x="5825746" y="0"/>
                </a:lnTo>
                <a:lnTo>
                  <a:pt x="5825746" y="4886344"/>
                </a:lnTo>
                <a:lnTo>
                  <a:pt x="0" y="4886344"/>
                </a:lnTo>
                <a:lnTo>
                  <a:pt x="0" y="0"/>
                </a:lnTo>
                <a:close/>
              </a:path>
            </a:pathLst>
          </a:custGeom>
          <a:blipFill>
            <a:blip r:embed="rId4"/>
            <a:stretch>
              <a:fillRect/>
            </a:stretch>
          </a:blipFill>
        </p:spPr>
      </p:sp>
      <p:sp>
        <p:nvSpPr>
          <p:cNvPr id="8" name="AutoShape 8"/>
          <p:cNvSpPr/>
          <p:nvPr/>
        </p:nvSpPr>
        <p:spPr>
          <a:xfrm>
            <a:off x="2934478" y="257156"/>
            <a:ext cx="5825746" cy="4735973"/>
          </a:xfrm>
          <a:prstGeom prst="rect">
            <a:avLst/>
          </a:prstGeom>
          <a:solidFill>
            <a:srgbClr val="FFFFFF"/>
          </a:solidFill>
        </p:spPr>
      </p:sp>
      <p:sp>
        <p:nvSpPr>
          <p:cNvPr id="9" name="AutoShape 9"/>
          <p:cNvSpPr/>
          <p:nvPr/>
        </p:nvSpPr>
        <p:spPr>
          <a:xfrm>
            <a:off x="10293158" y="5293871"/>
            <a:ext cx="5825746" cy="4735973"/>
          </a:xfrm>
          <a:prstGeom prst="rect">
            <a:avLst/>
          </a:prstGeom>
          <a:solidFill>
            <a:srgbClr val="FFFFFF"/>
          </a:solidFill>
        </p:spPr>
      </p:sp>
      <p:sp>
        <p:nvSpPr>
          <p:cNvPr id="10" name="TextBox 10"/>
          <p:cNvSpPr txBox="1"/>
          <p:nvPr/>
        </p:nvSpPr>
        <p:spPr>
          <a:xfrm>
            <a:off x="3200964" y="1183313"/>
            <a:ext cx="5292774" cy="2967355"/>
          </a:xfrm>
          <a:prstGeom prst="rect">
            <a:avLst/>
          </a:prstGeom>
        </p:spPr>
        <p:txBody>
          <a:bodyPr lIns="0" tIns="0" rIns="0" bIns="0" rtlCol="0" anchor="t">
            <a:spAutoFit/>
          </a:bodyPr>
          <a:lstStyle/>
          <a:p>
            <a:pPr marL="0" lvl="0" indent="0" algn="l">
              <a:lnSpc>
                <a:spcPts val="3919"/>
              </a:lnSpc>
            </a:pPr>
            <a:r>
              <a:rPr lang="en-US" sz="2799">
                <a:solidFill>
                  <a:srgbClr val="000000"/>
                </a:solidFill>
                <a:latin typeface="Glacial Indifference"/>
                <a:ea typeface="Glacial Indifference"/>
                <a:cs typeface="Glacial Indifference"/>
                <a:sym typeface="Glacial Indifference"/>
              </a:rPr>
              <a:t>De </a:t>
            </a:r>
            <a:r>
              <a:rPr lang="en-US" sz="2799" b="1">
                <a:solidFill>
                  <a:srgbClr val="000000"/>
                </a:solidFill>
                <a:latin typeface="Glacial Indifference Bold"/>
                <a:ea typeface="Glacial Indifference Bold"/>
                <a:cs typeface="Glacial Indifference Bold"/>
                <a:sym typeface="Glacial Indifference Bold"/>
              </a:rPr>
              <a:t>pyroheliometer</a:t>
            </a:r>
            <a:r>
              <a:rPr lang="en-US" sz="2799">
                <a:solidFill>
                  <a:srgbClr val="000000"/>
                </a:solidFill>
                <a:latin typeface="Glacial Indifference"/>
                <a:ea typeface="Glacial Indifference"/>
                <a:cs typeface="Glacial Indifference"/>
                <a:sym typeface="Glacial Indifference"/>
              </a:rPr>
              <a:t> meet alleen de </a:t>
            </a:r>
            <a:r>
              <a:rPr lang="en-US" sz="2799" b="1">
                <a:solidFill>
                  <a:srgbClr val="000000"/>
                </a:solidFill>
                <a:latin typeface="Glacial Indifference Bold"/>
                <a:ea typeface="Glacial Indifference Bold"/>
                <a:cs typeface="Glacial Indifference Bold"/>
                <a:sym typeface="Glacial Indifference Bold"/>
              </a:rPr>
              <a:t>directe zonnestraling</a:t>
            </a:r>
            <a:r>
              <a:rPr lang="en-US" sz="2799">
                <a:solidFill>
                  <a:srgbClr val="000000"/>
                </a:solidFill>
                <a:latin typeface="Glacial Indifference"/>
                <a:ea typeface="Glacial Indifference"/>
                <a:cs typeface="Glacial Indifference"/>
                <a:sym typeface="Glacial Indifference"/>
              </a:rPr>
              <a:t>. Weerkaatste zonnestralen of zonnestralen die door een wolk heenkomen worden niet gemeten door dit instrument. </a:t>
            </a:r>
          </a:p>
        </p:txBody>
      </p:sp>
      <p:sp>
        <p:nvSpPr>
          <p:cNvPr id="11" name="TextBox 11"/>
          <p:cNvSpPr txBox="1"/>
          <p:nvPr/>
        </p:nvSpPr>
        <p:spPr>
          <a:xfrm>
            <a:off x="10559644" y="5649543"/>
            <a:ext cx="5292774" cy="3957955"/>
          </a:xfrm>
          <a:prstGeom prst="rect">
            <a:avLst/>
          </a:prstGeom>
        </p:spPr>
        <p:txBody>
          <a:bodyPr lIns="0" tIns="0" rIns="0" bIns="0" rtlCol="0" anchor="t">
            <a:spAutoFit/>
          </a:bodyPr>
          <a:lstStyle/>
          <a:p>
            <a:pPr marL="0" lvl="0" indent="0" algn="l">
              <a:lnSpc>
                <a:spcPts val="3919"/>
              </a:lnSpc>
            </a:pPr>
            <a:r>
              <a:rPr lang="en-US" sz="2799">
                <a:solidFill>
                  <a:srgbClr val="000000"/>
                </a:solidFill>
                <a:latin typeface="Glacial Indifference"/>
                <a:ea typeface="Glacial Indifference"/>
                <a:cs typeface="Glacial Indifference"/>
                <a:sym typeface="Glacial Indifference"/>
              </a:rPr>
              <a:t>De </a:t>
            </a:r>
            <a:r>
              <a:rPr lang="en-US" sz="2799" b="1">
                <a:solidFill>
                  <a:srgbClr val="000000"/>
                </a:solidFill>
                <a:latin typeface="Glacial Indifference Bold"/>
                <a:ea typeface="Glacial Indifference Bold"/>
                <a:cs typeface="Glacial Indifference Bold"/>
                <a:sym typeface="Glacial Indifference Bold"/>
              </a:rPr>
              <a:t>pyranometer</a:t>
            </a:r>
            <a:r>
              <a:rPr lang="en-US" sz="2799">
                <a:solidFill>
                  <a:srgbClr val="000000"/>
                </a:solidFill>
                <a:latin typeface="Glacial Indifference"/>
                <a:ea typeface="Glacial Indifference"/>
                <a:cs typeface="Glacial Indifference"/>
                <a:sym typeface="Glacial Indifference"/>
              </a:rPr>
              <a:t> meet zowel de directe als indirecte zonnestraling. Dit noemen we ook wel de </a:t>
            </a:r>
            <a:r>
              <a:rPr lang="en-US" sz="2799" b="1">
                <a:solidFill>
                  <a:srgbClr val="000000"/>
                </a:solidFill>
                <a:latin typeface="Glacial Indifference Bold"/>
                <a:ea typeface="Glacial Indifference Bold"/>
                <a:cs typeface="Glacial Indifference Bold"/>
                <a:sym typeface="Glacial Indifference Bold"/>
              </a:rPr>
              <a:t>globale straling</a:t>
            </a:r>
            <a:r>
              <a:rPr lang="en-US" sz="2799">
                <a:solidFill>
                  <a:srgbClr val="000000"/>
                </a:solidFill>
                <a:latin typeface="Glacial Indifference"/>
                <a:ea typeface="Glacial Indifference"/>
                <a:cs typeface="Glacial Indifference"/>
                <a:sym typeface="Glacial Indifference"/>
              </a:rPr>
              <a:t>.  Straling die weerkaatst wordt wordt wel gemeten in de vorm van thermische straling ofwel warmtestraling.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A0BFE3"/>
        </a:solidFill>
        <a:effectLst/>
      </p:bgPr>
    </p:bg>
    <p:spTree>
      <p:nvGrpSpPr>
        <p:cNvPr id="1" name=""/>
        <p:cNvGrpSpPr/>
        <p:nvPr/>
      </p:nvGrpSpPr>
      <p:grpSpPr>
        <a:xfrm>
          <a:off x="0" y="0"/>
          <a:ext cx="0" cy="0"/>
          <a:chOff x="0" y="0"/>
          <a:chExt cx="0" cy="0"/>
        </a:xfrm>
      </p:grpSpPr>
      <p:grpSp>
        <p:nvGrpSpPr>
          <p:cNvPr id="2" name="Group 2"/>
          <p:cNvGrpSpPr/>
          <p:nvPr/>
        </p:nvGrpSpPr>
        <p:grpSpPr>
          <a:xfrm>
            <a:off x="1080002" y="407527"/>
            <a:ext cx="751970" cy="940051"/>
            <a:chOff x="0" y="0"/>
            <a:chExt cx="1002627" cy="1253401"/>
          </a:xfrm>
        </p:grpSpPr>
        <p:sp>
          <p:nvSpPr>
            <p:cNvPr id="3" name="Freeform 3"/>
            <p:cNvSpPr/>
            <p:nvPr/>
          </p:nvSpPr>
          <p:spPr>
            <a:xfrm>
              <a:off x="0" y="0"/>
              <a:ext cx="1002665" cy="1253363"/>
            </a:xfrm>
            <a:custGeom>
              <a:avLst/>
              <a:gdLst/>
              <a:ahLst/>
              <a:cxnLst/>
              <a:rect l="l" t="t" r="r" b="b"/>
              <a:pathLst>
                <a:path w="1002665" h="1253363">
                  <a:moveTo>
                    <a:pt x="0" y="0"/>
                  </a:moveTo>
                  <a:lnTo>
                    <a:pt x="1002665" y="0"/>
                  </a:lnTo>
                  <a:lnTo>
                    <a:pt x="1002665" y="1253363"/>
                  </a:lnTo>
                  <a:lnTo>
                    <a:pt x="0" y="1253363"/>
                  </a:lnTo>
                  <a:lnTo>
                    <a:pt x="0" y="0"/>
                  </a:lnTo>
                  <a:close/>
                </a:path>
              </a:pathLst>
            </a:custGeom>
            <a:blipFill>
              <a:blip r:embed="rId2"/>
              <a:stretch>
                <a:fillRect r="3" b="-3"/>
              </a:stretch>
            </a:blipFill>
          </p:spPr>
        </p:sp>
      </p:grpSp>
      <p:sp>
        <p:nvSpPr>
          <p:cNvPr id="4" name="AutoShape 4"/>
          <p:cNvSpPr/>
          <p:nvPr/>
        </p:nvSpPr>
        <p:spPr>
          <a:xfrm>
            <a:off x="12799099" y="0"/>
            <a:ext cx="5488901" cy="10287000"/>
          </a:xfrm>
          <a:prstGeom prst="rect">
            <a:avLst/>
          </a:prstGeom>
          <a:solidFill>
            <a:srgbClr val="0A3A6F"/>
          </a:solidFill>
        </p:spPr>
      </p:sp>
      <p:sp>
        <p:nvSpPr>
          <p:cNvPr id="5" name="Freeform 5"/>
          <p:cNvSpPr/>
          <p:nvPr/>
        </p:nvSpPr>
        <p:spPr>
          <a:xfrm>
            <a:off x="13043945" y="5508893"/>
            <a:ext cx="4999209" cy="3749407"/>
          </a:xfrm>
          <a:custGeom>
            <a:avLst/>
            <a:gdLst/>
            <a:ahLst/>
            <a:cxnLst/>
            <a:rect l="l" t="t" r="r" b="b"/>
            <a:pathLst>
              <a:path w="4999209" h="3749407">
                <a:moveTo>
                  <a:pt x="0" y="0"/>
                </a:moveTo>
                <a:lnTo>
                  <a:pt x="4999209" y="0"/>
                </a:lnTo>
                <a:lnTo>
                  <a:pt x="4999209" y="3749407"/>
                </a:lnTo>
                <a:lnTo>
                  <a:pt x="0" y="3749407"/>
                </a:lnTo>
                <a:lnTo>
                  <a:pt x="0" y="0"/>
                </a:lnTo>
                <a:close/>
              </a:path>
            </a:pathLst>
          </a:custGeom>
          <a:blipFill>
            <a:blip r:embed="rId3"/>
            <a:stretch>
              <a:fillRect/>
            </a:stretch>
          </a:blipFill>
        </p:spPr>
      </p:sp>
      <p:sp>
        <p:nvSpPr>
          <p:cNvPr id="6" name="AutoShape 6"/>
          <p:cNvSpPr/>
          <p:nvPr/>
        </p:nvSpPr>
        <p:spPr>
          <a:xfrm>
            <a:off x="0" y="3017290"/>
            <a:ext cx="5488901" cy="7269710"/>
          </a:xfrm>
          <a:prstGeom prst="rect">
            <a:avLst/>
          </a:prstGeom>
          <a:solidFill>
            <a:srgbClr val="0A3A6F"/>
          </a:solidFill>
        </p:spPr>
      </p:sp>
      <p:sp>
        <p:nvSpPr>
          <p:cNvPr id="7" name="Freeform 7"/>
          <p:cNvSpPr/>
          <p:nvPr/>
        </p:nvSpPr>
        <p:spPr>
          <a:xfrm>
            <a:off x="0" y="3313516"/>
            <a:ext cx="5177698" cy="6973484"/>
          </a:xfrm>
          <a:custGeom>
            <a:avLst/>
            <a:gdLst/>
            <a:ahLst/>
            <a:cxnLst/>
            <a:rect l="l" t="t" r="r" b="b"/>
            <a:pathLst>
              <a:path w="5177698" h="6973484">
                <a:moveTo>
                  <a:pt x="0" y="0"/>
                </a:moveTo>
                <a:lnTo>
                  <a:pt x="5177698" y="0"/>
                </a:lnTo>
                <a:lnTo>
                  <a:pt x="5177698" y="6973484"/>
                </a:lnTo>
                <a:lnTo>
                  <a:pt x="0" y="6973484"/>
                </a:lnTo>
                <a:lnTo>
                  <a:pt x="0" y="0"/>
                </a:lnTo>
                <a:close/>
              </a:path>
            </a:pathLst>
          </a:custGeom>
          <a:blipFill>
            <a:blip r:embed="rId4"/>
            <a:stretch>
              <a:fillRect/>
            </a:stretch>
          </a:blipFill>
        </p:spPr>
      </p:sp>
      <p:sp>
        <p:nvSpPr>
          <p:cNvPr id="8" name="Freeform 8"/>
          <p:cNvSpPr/>
          <p:nvPr/>
        </p:nvSpPr>
        <p:spPr>
          <a:xfrm>
            <a:off x="4506492" y="6172200"/>
            <a:ext cx="1964817" cy="4114800"/>
          </a:xfrm>
          <a:custGeom>
            <a:avLst/>
            <a:gdLst/>
            <a:ahLst/>
            <a:cxnLst/>
            <a:rect l="l" t="t" r="r" b="b"/>
            <a:pathLst>
              <a:path w="1964817" h="4114800">
                <a:moveTo>
                  <a:pt x="0" y="0"/>
                </a:moveTo>
                <a:lnTo>
                  <a:pt x="1964817" y="0"/>
                </a:lnTo>
                <a:lnTo>
                  <a:pt x="1964817"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9" name="Freeform 9"/>
          <p:cNvSpPr/>
          <p:nvPr/>
        </p:nvSpPr>
        <p:spPr>
          <a:xfrm>
            <a:off x="13043945" y="877553"/>
            <a:ext cx="4999209" cy="4301894"/>
          </a:xfrm>
          <a:custGeom>
            <a:avLst/>
            <a:gdLst/>
            <a:ahLst/>
            <a:cxnLst/>
            <a:rect l="l" t="t" r="r" b="b"/>
            <a:pathLst>
              <a:path w="4999209" h="4301894">
                <a:moveTo>
                  <a:pt x="0" y="0"/>
                </a:moveTo>
                <a:lnTo>
                  <a:pt x="4999209" y="0"/>
                </a:lnTo>
                <a:lnTo>
                  <a:pt x="4999209" y="4301894"/>
                </a:lnTo>
                <a:lnTo>
                  <a:pt x="0" y="4301894"/>
                </a:lnTo>
                <a:lnTo>
                  <a:pt x="0" y="0"/>
                </a:lnTo>
                <a:close/>
              </a:path>
            </a:pathLst>
          </a:custGeom>
          <a:blipFill>
            <a:blip r:embed="rId7"/>
            <a:stretch>
              <a:fillRect/>
            </a:stretch>
          </a:blipFill>
        </p:spPr>
      </p:sp>
      <p:sp>
        <p:nvSpPr>
          <p:cNvPr id="10" name="AutoShape 10"/>
          <p:cNvSpPr/>
          <p:nvPr/>
        </p:nvSpPr>
        <p:spPr>
          <a:xfrm>
            <a:off x="6722331" y="1227611"/>
            <a:ext cx="5825746" cy="7384739"/>
          </a:xfrm>
          <a:prstGeom prst="rect">
            <a:avLst/>
          </a:prstGeom>
          <a:solidFill>
            <a:srgbClr val="FFFFFF"/>
          </a:solidFill>
        </p:spPr>
      </p:sp>
      <p:sp>
        <p:nvSpPr>
          <p:cNvPr id="11" name="TextBox 11"/>
          <p:cNvSpPr txBox="1"/>
          <p:nvPr/>
        </p:nvSpPr>
        <p:spPr>
          <a:xfrm>
            <a:off x="6722331" y="1160936"/>
            <a:ext cx="5825746" cy="7425055"/>
          </a:xfrm>
          <a:prstGeom prst="rect">
            <a:avLst/>
          </a:prstGeom>
        </p:spPr>
        <p:txBody>
          <a:bodyPr lIns="0" tIns="0" rIns="0" bIns="0" rtlCol="0" anchor="t">
            <a:spAutoFit/>
          </a:bodyPr>
          <a:lstStyle/>
          <a:p>
            <a:pPr marL="604519" lvl="1" indent="-302260" algn="l">
              <a:lnSpc>
                <a:spcPts val="3919"/>
              </a:lnSpc>
              <a:buFont typeface="Arial"/>
              <a:buChar char="•"/>
            </a:pPr>
            <a:r>
              <a:rPr lang="en-US" sz="2799">
                <a:solidFill>
                  <a:srgbClr val="000000"/>
                </a:solidFill>
                <a:latin typeface="Glacial Indifference"/>
                <a:ea typeface="Glacial Indifference"/>
                <a:cs typeface="Glacial Indifference"/>
                <a:sym typeface="Glacial Indifference"/>
              </a:rPr>
              <a:t>Naast zichtbaar licht ontvangen we ook onzichtbare straling van de zon. Deze straling noemen we </a:t>
            </a:r>
            <a:r>
              <a:rPr lang="en-US" sz="2799" b="1">
                <a:solidFill>
                  <a:srgbClr val="000000"/>
                </a:solidFill>
                <a:latin typeface="Glacial Indifference Bold"/>
                <a:ea typeface="Glacial Indifference Bold"/>
                <a:cs typeface="Glacial Indifference Bold"/>
                <a:sym typeface="Glacial Indifference Bold"/>
              </a:rPr>
              <a:t>uv-straling</a:t>
            </a:r>
            <a:r>
              <a:rPr lang="en-US" sz="2799">
                <a:solidFill>
                  <a:srgbClr val="000000"/>
                </a:solidFill>
                <a:latin typeface="Glacial Indifference"/>
                <a:ea typeface="Glacial Indifference"/>
                <a:cs typeface="Glacial Indifference"/>
                <a:sym typeface="Glacial Indifference"/>
              </a:rPr>
              <a:t>. </a:t>
            </a:r>
          </a:p>
          <a:p>
            <a:pPr marL="604519" lvl="1" indent="-302260" algn="l">
              <a:lnSpc>
                <a:spcPts val="3919"/>
              </a:lnSpc>
              <a:buFont typeface="Arial"/>
              <a:buChar char="•"/>
            </a:pPr>
            <a:r>
              <a:rPr lang="en-US" sz="2799">
                <a:solidFill>
                  <a:srgbClr val="000000"/>
                </a:solidFill>
                <a:latin typeface="Glacial Indifference"/>
                <a:ea typeface="Glacial Indifference"/>
                <a:cs typeface="Glacial Indifference"/>
                <a:sym typeface="Glacial Indifference"/>
              </a:rPr>
              <a:t>Een deel van deze straling wordt tegengehouden door de ozonlaag. </a:t>
            </a:r>
          </a:p>
          <a:p>
            <a:pPr marL="604519" lvl="1" indent="-302260" algn="l">
              <a:lnSpc>
                <a:spcPts val="3919"/>
              </a:lnSpc>
              <a:buFont typeface="Arial"/>
              <a:buChar char="•"/>
            </a:pPr>
            <a:r>
              <a:rPr lang="en-US" sz="2799">
                <a:solidFill>
                  <a:srgbClr val="000000"/>
                </a:solidFill>
                <a:latin typeface="Glacial Indifference"/>
                <a:ea typeface="Glacial Indifference"/>
                <a:cs typeface="Glacial Indifference"/>
                <a:sym typeface="Glacial Indifference"/>
              </a:rPr>
              <a:t>Te veel uv-straling kan schadelijk zijn voor de mens. Bij een te hoge uv-index blijf je best uit de zon of smeer je je in met zonnecrème. </a:t>
            </a:r>
          </a:p>
          <a:p>
            <a:pPr marL="604519" lvl="1" indent="-302260" algn="l">
              <a:lnSpc>
                <a:spcPts val="3919"/>
              </a:lnSpc>
              <a:buFont typeface="Arial"/>
              <a:buChar char="•"/>
            </a:pPr>
            <a:r>
              <a:rPr lang="en-US" sz="2799">
                <a:solidFill>
                  <a:srgbClr val="000000"/>
                </a:solidFill>
                <a:latin typeface="Glacial Indifference"/>
                <a:ea typeface="Glacial Indifference"/>
                <a:cs typeface="Glacial Indifference"/>
                <a:sym typeface="Glacial Indifference"/>
              </a:rPr>
              <a:t>De </a:t>
            </a:r>
            <a:r>
              <a:rPr lang="en-US" sz="2799" b="1">
                <a:solidFill>
                  <a:srgbClr val="000000"/>
                </a:solidFill>
                <a:latin typeface="Glacial Indifference Bold"/>
                <a:ea typeface="Glacial Indifference Bold"/>
                <a:cs typeface="Glacial Indifference Bold"/>
                <a:sym typeface="Glacial Indifference Bold"/>
              </a:rPr>
              <a:t>Brewer-spectrofotometer</a:t>
            </a:r>
            <a:r>
              <a:rPr lang="en-US" sz="2799">
                <a:solidFill>
                  <a:srgbClr val="000000"/>
                </a:solidFill>
                <a:latin typeface="Glacial Indifference"/>
                <a:ea typeface="Glacial Indifference"/>
                <a:cs typeface="Glacial Indifference"/>
                <a:sym typeface="Glacial Indifference"/>
              </a:rPr>
              <a:t> is verantwoordelijk voor het meten van de intensiteit van deze straling.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1444978" cy="812800"/>
          </a:xfrm>
        </p:grpSpPr>
        <p:sp>
          <p:nvSpPr>
            <p:cNvPr id="3" name="Freeform 3"/>
            <p:cNvSpPr/>
            <p:nvPr/>
          </p:nvSpPr>
          <p:spPr>
            <a:xfrm>
              <a:off x="0" y="0"/>
              <a:ext cx="1444978" cy="812800"/>
            </a:xfrm>
            <a:custGeom>
              <a:avLst/>
              <a:gdLst/>
              <a:ahLst/>
              <a:cxnLst/>
              <a:rect l="l" t="t" r="r" b="b"/>
              <a:pathLst>
                <a:path w="1444978" h="812800">
                  <a:moveTo>
                    <a:pt x="0" y="0"/>
                  </a:moveTo>
                  <a:lnTo>
                    <a:pt x="1444978" y="0"/>
                  </a:lnTo>
                  <a:lnTo>
                    <a:pt x="1444978" y="812800"/>
                  </a:lnTo>
                  <a:lnTo>
                    <a:pt x="0" y="812800"/>
                  </a:lnTo>
                  <a:close/>
                </a:path>
              </a:pathLst>
            </a:custGeom>
            <a:blipFill>
              <a:blip r:embed="rId2"/>
              <a:stretch>
                <a:fillRect t="-68059" b="-68059"/>
              </a:stretch>
            </a:blipFill>
          </p:spPr>
        </p:sp>
      </p:grpSp>
      <p:grpSp>
        <p:nvGrpSpPr>
          <p:cNvPr id="4" name="Group 4"/>
          <p:cNvGrpSpPr/>
          <p:nvPr/>
        </p:nvGrpSpPr>
        <p:grpSpPr>
          <a:xfrm>
            <a:off x="1080002" y="307781"/>
            <a:ext cx="1540574" cy="1925907"/>
            <a:chOff x="0" y="0"/>
            <a:chExt cx="2054098" cy="2567876"/>
          </a:xfrm>
        </p:grpSpPr>
        <p:sp>
          <p:nvSpPr>
            <p:cNvPr id="5" name="Freeform 5"/>
            <p:cNvSpPr/>
            <p:nvPr/>
          </p:nvSpPr>
          <p:spPr>
            <a:xfrm>
              <a:off x="0" y="0"/>
              <a:ext cx="2054098" cy="2567940"/>
            </a:xfrm>
            <a:custGeom>
              <a:avLst/>
              <a:gdLst/>
              <a:ahLst/>
              <a:cxnLst/>
              <a:rect l="l" t="t" r="r" b="b"/>
              <a:pathLst>
                <a:path w="2054098" h="2567940">
                  <a:moveTo>
                    <a:pt x="0" y="0"/>
                  </a:moveTo>
                  <a:lnTo>
                    <a:pt x="2054098" y="0"/>
                  </a:lnTo>
                  <a:lnTo>
                    <a:pt x="2054098" y="2567940"/>
                  </a:lnTo>
                  <a:lnTo>
                    <a:pt x="0" y="2567940"/>
                  </a:lnTo>
                  <a:lnTo>
                    <a:pt x="0" y="0"/>
                  </a:lnTo>
                  <a:close/>
                </a:path>
              </a:pathLst>
            </a:custGeom>
            <a:blipFill>
              <a:blip r:embed="rId3"/>
              <a:stretch>
                <a:fillRect b="2"/>
              </a:stretch>
            </a:blipFill>
          </p:spPr>
        </p:sp>
      </p:grpSp>
      <p:sp>
        <p:nvSpPr>
          <p:cNvPr id="6" name="TextBox 6"/>
          <p:cNvSpPr txBox="1"/>
          <p:nvPr/>
        </p:nvSpPr>
        <p:spPr>
          <a:xfrm>
            <a:off x="3027254" y="1266825"/>
            <a:ext cx="8756157" cy="4443281"/>
          </a:xfrm>
          <a:prstGeom prst="rect">
            <a:avLst/>
          </a:prstGeom>
        </p:spPr>
        <p:txBody>
          <a:bodyPr lIns="0" tIns="0" rIns="0" bIns="0" rtlCol="0" anchor="t">
            <a:spAutoFit/>
          </a:bodyPr>
          <a:lstStyle/>
          <a:p>
            <a:pPr marL="0" lvl="0" indent="0" algn="l">
              <a:lnSpc>
                <a:spcPts val="11486"/>
              </a:lnSpc>
            </a:pPr>
            <a:r>
              <a:rPr lang="en-US" sz="11602">
                <a:solidFill>
                  <a:srgbClr val="D0EAF9"/>
                </a:solidFill>
                <a:latin typeface="Intro Rust"/>
                <a:ea typeface="Intro Rust"/>
                <a:cs typeface="Intro Rust"/>
                <a:sym typeface="Intro Rust"/>
              </a:rPr>
              <a:t>Metingen vanuit de lucht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A0BFE3"/>
        </a:solidFill>
        <a:effectLst/>
      </p:bgPr>
    </p:bg>
    <p:spTree>
      <p:nvGrpSpPr>
        <p:cNvPr id="1" name=""/>
        <p:cNvGrpSpPr/>
        <p:nvPr/>
      </p:nvGrpSpPr>
      <p:grpSpPr>
        <a:xfrm>
          <a:off x="0" y="0"/>
          <a:ext cx="0" cy="0"/>
          <a:chOff x="0" y="0"/>
          <a:chExt cx="0" cy="0"/>
        </a:xfrm>
      </p:grpSpPr>
      <p:sp>
        <p:nvSpPr>
          <p:cNvPr id="2" name="AutoShape 2"/>
          <p:cNvSpPr/>
          <p:nvPr/>
        </p:nvSpPr>
        <p:spPr>
          <a:xfrm rot="-5400000">
            <a:off x="10269243" y="-51137"/>
            <a:ext cx="7967619" cy="8069894"/>
          </a:xfrm>
          <a:prstGeom prst="rect">
            <a:avLst/>
          </a:prstGeom>
          <a:solidFill>
            <a:srgbClr val="FFFFFF"/>
          </a:solidFill>
        </p:spPr>
      </p:sp>
      <p:grpSp>
        <p:nvGrpSpPr>
          <p:cNvPr id="3" name="Group 3"/>
          <p:cNvGrpSpPr/>
          <p:nvPr/>
        </p:nvGrpSpPr>
        <p:grpSpPr>
          <a:xfrm>
            <a:off x="10458621" y="205838"/>
            <a:ext cx="7588864" cy="7555943"/>
            <a:chOff x="0" y="0"/>
            <a:chExt cx="816341" cy="812800"/>
          </a:xfrm>
        </p:grpSpPr>
        <p:sp>
          <p:nvSpPr>
            <p:cNvPr id="4" name="Freeform 4"/>
            <p:cNvSpPr/>
            <p:nvPr/>
          </p:nvSpPr>
          <p:spPr>
            <a:xfrm>
              <a:off x="0" y="0"/>
              <a:ext cx="816341" cy="812800"/>
            </a:xfrm>
            <a:custGeom>
              <a:avLst/>
              <a:gdLst/>
              <a:ahLst/>
              <a:cxnLst/>
              <a:rect l="l" t="t" r="r" b="b"/>
              <a:pathLst>
                <a:path w="816341" h="812800">
                  <a:moveTo>
                    <a:pt x="0" y="0"/>
                  </a:moveTo>
                  <a:lnTo>
                    <a:pt x="816341" y="0"/>
                  </a:lnTo>
                  <a:lnTo>
                    <a:pt x="816341" y="812800"/>
                  </a:lnTo>
                  <a:lnTo>
                    <a:pt x="0" y="812800"/>
                  </a:lnTo>
                  <a:close/>
                </a:path>
              </a:pathLst>
            </a:custGeom>
            <a:blipFill>
              <a:blip r:embed="rId2"/>
              <a:stretch>
                <a:fillRect t="-280" b="-280"/>
              </a:stretch>
            </a:blipFill>
          </p:spPr>
        </p:sp>
      </p:grpSp>
      <p:sp>
        <p:nvSpPr>
          <p:cNvPr id="5" name="AutoShape 5"/>
          <p:cNvSpPr/>
          <p:nvPr/>
        </p:nvSpPr>
        <p:spPr>
          <a:xfrm rot="-5400000">
            <a:off x="9567628" y="4934702"/>
            <a:ext cx="4113724" cy="5257127"/>
          </a:xfrm>
          <a:prstGeom prst="rect">
            <a:avLst/>
          </a:prstGeom>
          <a:solidFill>
            <a:srgbClr val="FFFFFF"/>
          </a:solidFill>
        </p:spPr>
      </p:sp>
      <p:sp>
        <p:nvSpPr>
          <p:cNvPr id="6" name="Freeform 6"/>
          <p:cNvSpPr/>
          <p:nvPr/>
        </p:nvSpPr>
        <p:spPr>
          <a:xfrm rot="5400000">
            <a:off x="1199703" y="5632348"/>
            <a:ext cx="7315200" cy="64008"/>
          </a:xfrm>
          <a:custGeom>
            <a:avLst/>
            <a:gdLst/>
            <a:ahLst/>
            <a:cxnLst/>
            <a:rect l="l" t="t" r="r" b="b"/>
            <a:pathLst>
              <a:path w="7315200" h="64008">
                <a:moveTo>
                  <a:pt x="0" y="0"/>
                </a:moveTo>
                <a:lnTo>
                  <a:pt x="7315200" y="0"/>
                </a:lnTo>
                <a:lnTo>
                  <a:pt x="7315200" y="64008"/>
                </a:lnTo>
                <a:lnTo>
                  <a:pt x="0" y="6400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7" name="AutoShape 7"/>
          <p:cNvSpPr/>
          <p:nvPr/>
        </p:nvSpPr>
        <p:spPr>
          <a:xfrm>
            <a:off x="1334165" y="1708576"/>
            <a:ext cx="6982269" cy="2275234"/>
          </a:xfrm>
          <a:prstGeom prst="rect">
            <a:avLst/>
          </a:prstGeom>
          <a:solidFill>
            <a:srgbClr val="FFFFFF"/>
          </a:solidFill>
        </p:spPr>
      </p:sp>
      <p:grpSp>
        <p:nvGrpSpPr>
          <p:cNvPr id="8" name="Group 8"/>
          <p:cNvGrpSpPr/>
          <p:nvPr/>
        </p:nvGrpSpPr>
        <p:grpSpPr>
          <a:xfrm>
            <a:off x="9163192" y="5686081"/>
            <a:ext cx="4922595" cy="3754368"/>
            <a:chOff x="0" y="0"/>
            <a:chExt cx="1065715" cy="812800"/>
          </a:xfrm>
        </p:grpSpPr>
        <p:sp>
          <p:nvSpPr>
            <p:cNvPr id="9" name="Freeform 9"/>
            <p:cNvSpPr/>
            <p:nvPr/>
          </p:nvSpPr>
          <p:spPr>
            <a:xfrm>
              <a:off x="0" y="0"/>
              <a:ext cx="1065715" cy="812800"/>
            </a:xfrm>
            <a:custGeom>
              <a:avLst/>
              <a:gdLst/>
              <a:ahLst/>
              <a:cxnLst/>
              <a:rect l="l" t="t" r="r" b="b"/>
              <a:pathLst>
                <a:path w="1065715" h="812800">
                  <a:moveTo>
                    <a:pt x="0" y="0"/>
                  </a:moveTo>
                  <a:lnTo>
                    <a:pt x="1065715" y="0"/>
                  </a:lnTo>
                  <a:lnTo>
                    <a:pt x="1065715" y="812800"/>
                  </a:lnTo>
                  <a:lnTo>
                    <a:pt x="0" y="812800"/>
                  </a:lnTo>
                  <a:close/>
                </a:path>
              </a:pathLst>
            </a:custGeom>
            <a:blipFill>
              <a:blip r:embed="rId5"/>
              <a:stretch>
                <a:fillRect l="-676" r="-676"/>
              </a:stretch>
            </a:blipFill>
          </p:spPr>
        </p:sp>
      </p:grpSp>
      <p:grpSp>
        <p:nvGrpSpPr>
          <p:cNvPr id="10" name="Group 10"/>
          <p:cNvGrpSpPr/>
          <p:nvPr/>
        </p:nvGrpSpPr>
        <p:grpSpPr>
          <a:xfrm>
            <a:off x="1080002" y="407527"/>
            <a:ext cx="751970" cy="940051"/>
            <a:chOff x="0" y="0"/>
            <a:chExt cx="1002627" cy="1253401"/>
          </a:xfrm>
        </p:grpSpPr>
        <p:sp>
          <p:nvSpPr>
            <p:cNvPr id="11" name="Freeform 11"/>
            <p:cNvSpPr/>
            <p:nvPr/>
          </p:nvSpPr>
          <p:spPr>
            <a:xfrm>
              <a:off x="0" y="0"/>
              <a:ext cx="1002665" cy="1253363"/>
            </a:xfrm>
            <a:custGeom>
              <a:avLst/>
              <a:gdLst/>
              <a:ahLst/>
              <a:cxnLst/>
              <a:rect l="l" t="t" r="r" b="b"/>
              <a:pathLst>
                <a:path w="1002665" h="1253363">
                  <a:moveTo>
                    <a:pt x="0" y="0"/>
                  </a:moveTo>
                  <a:lnTo>
                    <a:pt x="1002665" y="0"/>
                  </a:lnTo>
                  <a:lnTo>
                    <a:pt x="1002665" y="1253363"/>
                  </a:lnTo>
                  <a:lnTo>
                    <a:pt x="0" y="1253363"/>
                  </a:lnTo>
                  <a:lnTo>
                    <a:pt x="0" y="0"/>
                  </a:lnTo>
                  <a:close/>
                </a:path>
              </a:pathLst>
            </a:custGeom>
            <a:blipFill>
              <a:blip r:embed="rId6"/>
              <a:stretch>
                <a:fillRect r="3" b="-3"/>
              </a:stretch>
            </a:blipFill>
          </p:spPr>
        </p:sp>
      </p:grpSp>
      <p:sp>
        <p:nvSpPr>
          <p:cNvPr id="12" name="AutoShape 12"/>
          <p:cNvSpPr/>
          <p:nvPr/>
        </p:nvSpPr>
        <p:spPr>
          <a:xfrm>
            <a:off x="1334165" y="4526735"/>
            <a:ext cx="6982269" cy="2275234"/>
          </a:xfrm>
          <a:prstGeom prst="rect">
            <a:avLst/>
          </a:prstGeom>
          <a:solidFill>
            <a:srgbClr val="FFFFFF"/>
          </a:solidFill>
        </p:spPr>
      </p:sp>
      <p:sp>
        <p:nvSpPr>
          <p:cNvPr id="13" name="AutoShape 13"/>
          <p:cNvSpPr/>
          <p:nvPr/>
        </p:nvSpPr>
        <p:spPr>
          <a:xfrm>
            <a:off x="1334165" y="7344894"/>
            <a:ext cx="6982269" cy="2275234"/>
          </a:xfrm>
          <a:prstGeom prst="rect">
            <a:avLst/>
          </a:prstGeom>
          <a:solidFill>
            <a:srgbClr val="FFFFFF"/>
          </a:solidFill>
        </p:spPr>
      </p:sp>
      <p:sp>
        <p:nvSpPr>
          <p:cNvPr id="14" name="TextBox 14"/>
          <p:cNvSpPr txBox="1"/>
          <p:nvPr/>
        </p:nvSpPr>
        <p:spPr>
          <a:xfrm>
            <a:off x="1727749" y="1834003"/>
            <a:ext cx="6195101" cy="1967230"/>
          </a:xfrm>
          <a:prstGeom prst="rect">
            <a:avLst/>
          </a:prstGeom>
        </p:spPr>
        <p:txBody>
          <a:bodyPr lIns="0" tIns="0" rIns="0" bIns="0" rtlCol="0" anchor="t">
            <a:spAutoFit/>
          </a:bodyPr>
          <a:lstStyle/>
          <a:p>
            <a:pPr marL="0" lvl="0" indent="0" algn="l">
              <a:lnSpc>
                <a:spcPts val="3920"/>
              </a:lnSpc>
            </a:pPr>
            <a:r>
              <a:rPr lang="en-US" sz="2800" b="1">
                <a:solidFill>
                  <a:srgbClr val="000000"/>
                </a:solidFill>
                <a:latin typeface="Glacial Indifference Bold"/>
                <a:ea typeface="Glacial Indifference Bold"/>
                <a:cs typeface="Glacial Indifference Bold"/>
                <a:sym typeface="Glacial Indifference Bold"/>
              </a:rPr>
              <a:t>1892:</a:t>
            </a:r>
            <a:r>
              <a:rPr lang="en-US" sz="2800">
                <a:solidFill>
                  <a:srgbClr val="000000"/>
                </a:solidFill>
                <a:latin typeface="Glacial Indifference"/>
                <a:ea typeface="Glacial Indifference"/>
                <a:cs typeface="Glacial Indifference"/>
                <a:sym typeface="Glacial Indifference"/>
              </a:rPr>
              <a:t> In dit jaar wordt het eerste experiment met een ballon uitgevoerd. Aan boord van de ballon bevinden zich barometers en thermometers.</a:t>
            </a:r>
          </a:p>
        </p:txBody>
      </p:sp>
      <p:sp>
        <p:nvSpPr>
          <p:cNvPr id="15" name="TextBox 15"/>
          <p:cNvSpPr txBox="1"/>
          <p:nvPr/>
        </p:nvSpPr>
        <p:spPr>
          <a:xfrm>
            <a:off x="1727749" y="4708985"/>
            <a:ext cx="6195101" cy="1967230"/>
          </a:xfrm>
          <a:prstGeom prst="rect">
            <a:avLst/>
          </a:prstGeom>
        </p:spPr>
        <p:txBody>
          <a:bodyPr lIns="0" tIns="0" rIns="0" bIns="0" rtlCol="0" anchor="t">
            <a:spAutoFit/>
          </a:bodyPr>
          <a:lstStyle/>
          <a:p>
            <a:pPr marL="0" lvl="0" indent="0" algn="l">
              <a:lnSpc>
                <a:spcPts val="3920"/>
              </a:lnSpc>
            </a:pPr>
            <a:r>
              <a:rPr lang="en-US" sz="2800" b="1">
                <a:solidFill>
                  <a:srgbClr val="000000"/>
                </a:solidFill>
                <a:latin typeface="Glacial Indifference Bold"/>
                <a:ea typeface="Glacial Indifference Bold"/>
                <a:cs typeface="Glacial Indifference Bold"/>
                <a:sym typeface="Glacial Indifference Bold"/>
              </a:rPr>
              <a:t>5 april 1906:</a:t>
            </a:r>
            <a:r>
              <a:rPr lang="en-US" sz="2800">
                <a:solidFill>
                  <a:srgbClr val="000000"/>
                </a:solidFill>
                <a:latin typeface="Glacial Indifference"/>
                <a:ea typeface="Glacial Indifference"/>
                <a:cs typeface="Glacial Indifference"/>
                <a:sym typeface="Glacial Indifference"/>
              </a:rPr>
              <a:t> De eerste ballon stijgt op vanuit Ukkel. België is het tiende land dat deelneemt aan de lanceringen van peilballons.</a:t>
            </a:r>
          </a:p>
        </p:txBody>
      </p:sp>
      <p:sp>
        <p:nvSpPr>
          <p:cNvPr id="16" name="TextBox 16"/>
          <p:cNvSpPr txBox="1"/>
          <p:nvPr/>
        </p:nvSpPr>
        <p:spPr>
          <a:xfrm>
            <a:off x="1727749" y="7470321"/>
            <a:ext cx="6195101" cy="1967230"/>
          </a:xfrm>
          <a:prstGeom prst="rect">
            <a:avLst/>
          </a:prstGeom>
        </p:spPr>
        <p:txBody>
          <a:bodyPr lIns="0" tIns="0" rIns="0" bIns="0" rtlCol="0" anchor="t">
            <a:spAutoFit/>
          </a:bodyPr>
          <a:lstStyle/>
          <a:p>
            <a:pPr marL="0" lvl="0" indent="0" algn="l">
              <a:lnSpc>
                <a:spcPts val="3920"/>
              </a:lnSpc>
            </a:pPr>
            <a:r>
              <a:rPr lang="en-US" sz="2800" b="1">
                <a:solidFill>
                  <a:srgbClr val="000000"/>
                </a:solidFill>
                <a:latin typeface="Glacial Indifference Bold"/>
                <a:ea typeface="Glacial Indifference Bold"/>
                <a:cs typeface="Glacial Indifference Bold"/>
                <a:sym typeface="Glacial Indifference Bold"/>
              </a:rPr>
              <a:t>1930: </a:t>
            </a:r>
            <a:r>
              <a:rPr lang="en-US" sz="2800">
                <a:solidFill>
                  <a:srgbClr val="000000"/>
                </a:solidFill>
                <a:latin typeface="Glacial Indifference"/>
                <a:ea typeface="Glacial Indifference"/>
                <a:cs typeface="Glacial Indifference"/>
                <a:sym typeface="Glacial Indifference"/>
              </a:rPr>
              <a:t>Jules Jaumotte presenteert een nieuwe meteorograaf voor weerballonnen om de atmosfeer te peilen. </a:t>
            </a: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A0BFE3"/>
        </a:solidFill>
        <a:effectLst/>
      </p:bgPr>
    </p:bg>
    <p:spTree>
      <p:nvGrpSpPr>
        <p:cNvPr id="1" name=""/>
        <p:cNvGrpSpPr/>
        <p:nvPr/>
      </p:nvGrpSpPr>
      <p:grpSpPr>
        <a:xfrm>
          <a:off x="0" y="0"/>
          <a:ext cx="0" cy="0"/>
          <a:chOff x="0" y="0"/>
          <a:chExt cx="0" cy="0"/>
        </a:xfrm>
      </p:grpSpPr>
      <p:sp>
        <p:nvSpPr>
          <p:cNvPr id="2" name="AutoShape 2"/>
          <p:cNvSpPr/>
          <p:nvPr/>
        </p:nvSpPr>
        <p:spPr>
          <a:xfrm>
            <a:off x="1028700" y="-140732"/>
            <a:ext cx="8115300" cy="7577362"/>
          </a:xfrm>
          <a:prstGeom prst="rect">
            <a:avLst/>
          </a:prstGeom>
          <a:solidFill>
            <a:srgbClr val="0A3A6F"/>
          </a:solidFill>
        </p:spPr>
      </p:sp>
      <p:grpSp>
        <p:nvGrpSpPr>
          <p:cNvPr id="3" name="Group 3"/>
          <p:cNvGrpSpPr/>
          <p:nvPr/>
        </p:nvGrpSpPr>
        <p:grpSpPr>
          <a:xfrm>
            <a:off x="1080002" y="407527"/>
            <a:ext cx="751970" cy="940051"/>
            <a:chOff x="0" y="0"/>
            <a:chExt cx="1002627" cy="1253401"/>
          </a:xfrm>
        </p:grpSpPr>
        <p:sp>
          <p:nvSpPr>
            <p:cNvPr id="4" name="Freeform 4"/>
            <p:cNvSpPr/>
            <p:nvPr/>
          </p:nvSpPr>
          <p:spPr>
            <a:xfrm>
              <a:off x="0" y="0"/>
              <a:ext cx="1002665" cy="1253363"/>
            </a:xfrm>
            <a:custGeom>
              <a:avLst/>
              <a:gdLst/>
              <a:ahLst/>
              <a:cxnLst/>
              <a:rect l="l" t="t" r="r" b="b"/>
              <a:pathLst>
                <a:path w="1002665" h="1253363">
                  <a:moveTo>
                    <a:pt x="0" y="0"/>
                  </a:moveTo>
                  <a:lnTo>
                    <a:pt x="1002665" y="0"/>
                  </a:lnTo>
                  <a:lnTo>
                    <a:pt x="1002665" y="1253363"/>
                  </a:lnTo>
                  <a:lnTo>
                    <a:pt x="0" y="1253363"/>
                  </a:lnTo>
                  <a:lnTo>
                    <a:pt x="0" y="0"/>
                  </a:lnTo>
                  <a:close/>
                </a:path>
              </a:pathLst>
            </a:custGeom>
            <a:blipFill>
              <a:blip r:embed="rId2"/>
              <a:stretch>
                <a:fillRect r="3" b="-3"/>
              </a:stretch>
            </a:blipFill>
          </p:spPr>
        </p:sp>
      </p:grpSp>
      <p:grpSp>
        <p:nvGrpSpPr>
          <p:cNvPr id="5" name="Group 5"/>
          <p:cNvGrpSpPr/>
          <p:nvPr/>
        </p:nvGrpSpPr>
        <p:grpSpPr>
          <a:xfrm>
            <a:off x="1976861" y="891763"/>
            <a:ext cx="7505926" cy="7437065"/>
            <a:chOff x="0" y="0"/>
            <a:chExt cx="820326" cy="812800"/>
          </a:xfrm>
        </p:grpSpPr>
        <p:sp>
          <p:nvSpPr>
            <p:cNvPr id="6" name="Freeform 6"/>
            <p:cNvSpPr/>
            <p:nvPr/>
          </p:nvSpPr>
          <p:spPr>
            <a:xfrm>
              <a:off x="0" y="0"/>
              <a:ext cx="820326" cy="812800"/>
            </a:xfrm>
            <a:custGeom>
              <a:avLst/>
              <a:gdLst/>
              <a:ahLst/>
              <a:cxnLst/>
              <a:rect l="l" t="t" r="r" b="b"/>
              <a:pathLst>
                <a:path w="820326" h="812800">
                  <a:moveTo>
                    <a:pt x="0" y="0"/>
                  </a:moveTo>
                  <a:lnTo>
                    <a:pt x="820326" y="0"/>
                  </a:lnTo>
                  <a:lnTo>
                    <a:pt x="820326" y="812800"/>
                  </a:lnTo>
                  <a:lnTo>
                    <a:pt x="0" y="812800"/>
                  </a:lnTo>
                  <a:close/>
                </a:path>
              </a:pathLst>
            </a:custGeom>
            <a:blipFill>
              <a:blip r:embed="rId3"/>
              <a:stretch>
                <a:fillRect t="-26027" b="-26027"/>
              </a:stretch>
            </a:blipFill>
          </p:spPr>
        </p:sp>
      </p:grpSp>
      <p:sp>
        <p:nvSpPr>
          <p:cNvPr id="7" name="AutoShape 7"/>
          <p:cNvSpPr/>
          <p:nvPr/>
        </p:nvSpPr>
        <p:spPr>
          <a:xfrm>
            <a:off x="10384589" y="1347578"/>
            <a:ext cx="7825522" cy="8939422"/>
          </a:xfrm>
          <a:prstGeom prst="rect">
            <a:avLst/>
          </a:prstGeom>
          <a:solidFill>
            <a:srgbClr val="0A3A6F"/>
          </a:solidFill>
        </p:spPr>
      </p:sp>
      <p:sp>
        <p:nvSpPr>
          <p:cNvPr id="8" name="AutoShape 8"/>
          <p:cNvSpPr/>
          <p:nvPr/>
        </p:nvSpPr>
        <p:spPr>
          <a:xfrm>
            <a:off x="10730174" y="1669015"/>
            <a:ext cx="7557826" cy="8617985"/>
          </a:xfrm>
          <a:prstGeom prst="rect">
            <a:avLst/>
          </a:prstGeom>
          <a:solidFill>
            <a:srgbClr val="FFFFFF"/>
          </a:solidFill>
        </p:spPr>
      </p:sp>
      <p:sp>
        <p:nvSpPr>
          <p:cNvPr id="9" name="Freeform 9"/>
          <p:cNvSpPr/>
          <p:nvPr/>
        </p:nvSpPr>
        <p:spPr>
          <a:xfrm rot="5400000">
            <a:off x="4371386" y="365907"/>
            <a:ext cx="567729" cy="3722815"/>
          </a:xfrm>
          <a:custGeom>
            <a:avLst/>
            <a:gdLst/>
            <a:ahLst/>
            <a:cxnLst/>
            <a:rect l="l" t="t" r="r" b="b"/>
            <a:pathLst>
              <a:path w="567729" h="3722815">
                <a:moveTo>
                  <a:pt x="0" y="0"/>
                </a:moveTo>
                <a:lnTo>
                  <a:pt x="567729" y="0"/>
                </a:lnTo>
                <a:lnTo>
                  <a:pt x="567729" y="3722815"/>
                </a:lnTo>
                <a:lnTo>
                  <a:pt x="0" y="372281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0" name="TextBox 10"/>
          <p:cNvSpPr txBox="1"/>
          <p:nvPr/>
        </p:nvSpPr>
        <p:spPr>
          <a:xfrm rot="65924">
            <a:off x="4027382" y="1354623"/>
            <a:ext cx="1698387" cy="572595"/>
          </a:xfrm>
          <a:prstGeom prst="rect">
            <a:avLst/>
          </a:prstGeom>
        </p:spPr>
        <p:txBody>
          <a:bodyPr lIns="0" tIns="0" rIns="0" bIns="0" rtlCol="0" anchor="t">
            <a:spAutoFit/>
          </a:bodyPr>
          <a:lstStyle/>
          <a:p>
            <a:pPr marL="0" lvl="0" indent="0" algn="l">
              <a:lnSpc>
                <a:spcPts val="4664"/>
              </a:lnSpc>
            </a:pPr>
            <a:r>
              <a:rPr lang="en-US" sz="3331">
                <a:solidFill>
                  <a:srgbClr val="000000"/>
                </a:solidFill>
                <a:latin typeface="Glacial Indifference"/>
                <a:ea typeface="Glacial Indifference"/>
                <a:cs typeface="Glacial Indifference"/>
                <a:sym typeface="Glacial Indifference"/>
              </a:rPr>
              <a:t>2 meter!</a:t>
            </a:r>
          </a:p>
        </p:txBody>
      </p:sp>
      <p:sp>
        <p:nvSpPr>
          <p:cNvPr id="11" name="TextBox 11"/>
          <p:cNvSpPr txBox="1"/>
          <p:nvPr/>
        </p:nvSpPr>
        <p:spPr>
          <a:xfrm>
            <a:off x="10730174" y="1873803"/>
            <a:ext cx="7473308" cy="8131810"/>
          </a:xfrm>
          <a:prstGeom prst="rect">
            <a:avLst/>
          </a:prstGeom>
        </p:spPr>
        <p:txBody>
          <a:bodyPr lIns="0" tIns="0" rIns="0" bIns="0" rtlCol="0" anchor="t">
            <a:spAutoFit/>
          </a:bodyPr>
          <a:lstStyle/>
          <a:p>
            <a:pPr algn="l">
              <a:lnSpc>
                <a:spcPts val="4339"/>
              </a:lnSpc>
            </a:pPr>
            <a:r>
              <a:rPr lang="en-US" sz="3099">
                <a:solidFill>
                  <a:srgbClr val="000000"/>
                </a:solidFill>
                <a:latin typeface="Glacial Indifference"/>
                <a:ea typeface="Glacial Indifference"/>
                <a:cs typeface="Glacial Indifference"/>
                <a:sym typeface="Glacial Indifference"/>
              </a:rPr>
              <a:t>De weerballon wordt nog steeds opgelaten:</a:t>
            </a:r>
          </a:p>
          <a:p>
            <a:pPr marL="669289" lvl="1" indent="-334645" algn="l">
              <a:lnSpc>
                <a:spcPts val="4339"/>
              </a:lnSpc>
              <a:buFont typeface="Arial"/>
              <a:buChar char="•"/>
            </a:pPr>
            <a:r>
              <a:rPr lang="en-US" sz="3099">
                <a:solidFill>
                  <a:srgbClr val="000000"/>
                </a:solidFill>
                <a:latin typeface="Glacial Indifference"/>
                <a:ea typeface="Glacial Indifference"/>
                <a:cs typeface="Glacial Indifference"/>
                <a:sym typeface="Glacial Indifference"/>
              </a:rPr>
              <a:t>3 keer per week (ma, woe, vr)</a:t>
            </a:r>
          </a:p>
          <a:p>
            <a:pPr marL="669289" lvl="1" indent="-334645" algn="l">
              <a:lnSpc>
                <a:spcPts val="4339"/>
              </a:lnSpc>
              <a:buFont typeface="Arial"/>
              <a:buChar char="•"/>
            </a:pPr>
            <a:r>
              <a:rPr lang="en-US" sz="3099">
                <a:solidFill>
                  <a:srgbClr val="000000"/>
                </a:solidFill>
                <a:latin typeface="Glacial Indifference"/>
                <a:ea typeface="Glacial Indifference"/>
                <a:cs typeface="Glacial Indifference"/>
                <a:sym typeface="Glacial Indifference"/>
              </a:rPr>
              <a:t>steeds om 12u 30</a:t>
            </a:r>
          </a:p>
          <a:p>
            <a:pPr marL="669289" lvl="1" indent="-334645" algn="l">
              <a:lnSpc>
                <a:spcPts val="4339"/>
              </a:lnSpc>
              <a:buFont typeface="Arial"/>
              <a:buChar char="•"/>
            </a:pPr>
            <a:r>
              <a:rPr lang="en-US" sz="3099">
                <a:solidFill>
                  <a:srgbClr val="000000"/>
                </a:solidFill>
                <a:latin typeface="Glacial Indifference"/>
                <a:ea typeface="Glacial Indifference"/>
                <a:cs typeface="Glacial Indifference"/>
                <a:sym typeface="Glacial Indifference"/>
              </a:rPr>
              <a:t>vliegt 30 tot 35 km hoog!</a:t>
            </a:r>
          </a:p>
          <a:p>
            <a:pPr marL="669289" lvl="1" indent="-334645" algn="l">
              <a:lnSpc>
                <a:spcPts val="4339"/>
              </a:lnSpc>
              <a:buFont typeface="Arial"/>
              <a:buChar char="•"/>
            </a:pPr>
            <a:r>
              <a:rPr lang="en-US" sz="3099">
                <a:solidFill>
                  <a:srgbClr val="000000"/>
                </a:solidFill>
                <a:latin typeface="Glacial Indifference"/>
                <a:ea typeface="Glacial Indifference"/>
                <a:cs typeface="Glacial Indifference"/>
                <a:sym typeface="Glacial Indifference"/>
              </a:rPr>
              <a:t>Door de lage luchtdruk op 35 km hoogte zet de ballon uit tot wel 10m.</a:t>
            </a:r>
          </a:p>
          <a:p>
            <a:pPr marL="669289" lvl="1" indent="-334645" algn="l">
              <a:lnSpc>
                <a:spcPts val="4339"/>
              </a:lnSpc>
              <a:buFont typeface="Arial"/>
              <a:buChar char="•"/>
            </a:pPr>
            <a:r>
              <a:rPr lang="en-US" sz="3099">
                <a:solidFill>
                  <a:srgbClr val="000000"/>
                </a:solidFill>
                <a:latin typeface="Glacial Indifference"/>
                <a:ea typeface="Glacial Indifference"/>
                <a:cs typeface="Glacial Indifference"/>
                <a:sym typeface="Glacial Indifference"/>
              </a:rPr>
              <a:t>Aan de ballon hangt een sonde die via radiosignalen de meetgegevens rechtstreeks doorstuurt. De sonde geeft ons een verticaal profiel weer van de atmosfeer. We weten precies wat de </a:t>
            </a:r>
            <a:r>
              <a:rPr lang="en-US" sz="3099" b="1">
                <a:solidFill>
                  <a:srgbClr val="000000"/>
                </a:solidFill>
                <a:latin typeface="Glacial Indifference Bold"/>
                <a:ea typeface="Glacial Indifference Bold"/>
                <a:cs typeface="Glacial Indifference Bold"/>
                <a:sym typeface="Glacial Indifference Bold"/>
              </a:rPr>
              <a:t>temperatuur</a:t>
            </a:r>
            <a:r>
              <a:rPr lang="en-US" sz="3099">
                <a:solidFill>
                  <a:srgbClr val="000000"/>
                </a:solidFill>
                <a:latin typeface="Glacial Indifference"/>
                <a:ea typeface="Glacial Indifference"/>
                <a:cs typeface="Glacial Indifference"/>
                <a:sym typeface="Glacial Indifference"/>
              </a:rPr>
              <a:t>, de </a:t>
            </a:r>
            <a:r>
              <a:rPr lang="en-US" sz="3099" b="1">
                <a:solidFill>
                  <a:srgbClr val="000000"/>
                </a:solidFill>
                <a:latin typeface="Glacial Indifference Bold"/>
                <a:ea typeface="Glacial Indifference Bold"/>
                <a:cs typeface="Glacial Indifference Bold"/>
                <a:sym typeface="Glacial Indifference Bold"/>
              </a:rPr>
              <a:t>luchtdruk</a:t>
            </a:r>
            <a:r>
              <a:rPr lang="en-US" sz="3099">
                <a:solidFill>
                  <a:srgbClr val="000000"/>
                </a:solidFill>
                <a:latin typeface="Glacial Indifference"/>
                <a:ea typeface="Glacial Indifference"/>
                <a:cs typeface="Glacial Indifference"/>
                <a:sym typeface="Glacial Indifference"/>
              </a:rPr>
              <a:t>, de </a:t>
            </a:r>
            <a:r>
              <a:rPr lang="en-US" sz="3099" b="1">
                <a:solidFill>
                  <a:srgbClr val="000000"/>
                </a:solidFill>
                <a:latin typeface="Glacial Indifference Bold"/>
                <a:ea typeface="Glacial Indifference Bold"/>
                <a:cs typeface="Glacial Indifference Bold"/>
                <a:sym typeface="Glacial Indifference Bold"/>
              </a:rPr>
              <a:t>relatieve vochtigheid</a:t>
            </a:r>
            <a:r>
              <a:rPr lang="en-US" sz="3099">
                <a:solidFill>
                  <a:srgbClr val="000000"/>
                </a:solidFill>
                <a:latin typeface="Glacial Indifference"/>
                <a:ea typeface="Glacial Indifference"/>
                <a:cs typeface="Glacial Indifference"/>
                <a:sym typeface="Glacial Indifference"/>
              </a:rPr>
              <a:t>, de </a:t>
            </a:r>
            <a:r>
              <a:rPr lang="en-US" sz="3099" b="1">
                <a:solidFill>
                  <a:srgbClr val="000000"/>
                </a:solidFill>
                <a:latin typeface="Glacial Indifference Bold"/>
                <a:ea typeface="Glacial Indifference Bold"/>
                <a:cs typeface="Glacial Indifference Bold"/>
                <a:sym typeface="Glacial Indifference Bold"/>
              </a:rPr>
              <a:t>windrichting</a:t>
            </a:r>
            <a:r>
              <a:rPr lang="en-US" sz="3099">
                <a:solidFill>
                  <a:srgbClr val="000000"/>
                </a:solidFill>
                <a:latin typeface="Glacial Indifference"/>
                <a:ea typeface="Glacial Indifference"/>
                <a:cs typeface="Glacial Indifference"/>
                <a:sym typeface="Glacial Indifference"/>
              </a:rPr>
              <a:t> en </a:t>
            </a:r>
            <a:r>
              <a:rPr lang="en-US" sz="3099" b="1">
                <a:solidFill>
                  <a:srgbClr val="000000"/>
                </a:solidFill>
                <a:latin typeface="Glacial Indifference Bold"/>
                <a:ea typeface="Glacial Indifference Bold"/>
                <a:cs typeface="Glacial Indifference Bold"/>
                <a:sym typeface="Glacial Indifference Bold"/>
              </a:rPr>
              <a:t>windsnelheid</a:t>
            </a:r>
            <a:r>
              <a:rPr lang="en-US" sz="3099">
                <a:solidFill>
                  <a:srgbClr val="000000"/>
                </a:solidFill>
                <a:latin typeface="Glacial Indifference"/>
                <a:ea typeface="Glacial Indifference"/>
                <a:cs typeface="Glacial Indifference"/>
                <a:sym typeface="Glacial Indifference"/>
              </a:rPr>
              <a:t> is op elke hoogt. </a:t>
            </a: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A0BFE3"/>
        </a:solidFill>
        <a:effectLst/>
      </p:bgPr>
    </p:bg>
    <p:spTree>
      <p:nvGrpSpPr>
        <p:cNvPr id="1" name=""/>
        <p:cNvGrpSpPr/>
        <p:nvPr/>
      </p:nvGrpSpPr>
      <p:grpSpPr>
        <a:xfrm>
          <a:off x="0" y="0"/>
          <a:ext cx="0" cy="0"/>
          <a:chOff x="0" y="0"/>
          <a:chExt cx="0" cy="0"/>
        </a:xfrm>
      </p:grpSpPr>
      <p:grpSp>
        <p:nvGrpSpPr>
          <p:cNvPr id="2" name="Group 2"/>
          <p:cNvGrpSpPr/>
          <p:nvPr/>
        </p:nvGrpSpPr>
        <p:grpSpPr>
          <a:xfrm>
            <a:off x="1690371" y="1868432"/>
            <a:ext cx="7453629" cy="6550137"/>
            <a:chOff x="0" y="0"/>
            <a:chExt cx="972181" cy="854338"/>
          </a:xfrm>
        </p:grpSpPr>
        <p:sp>
          <p:nvSpPr>
            <p:cNvPr id="3" name="Freeform 3"/>
            <p:cNvSpPr/>
            <p:nvPr/>
          </p:nvSpPr>
          <p:spPr>
            <a:xfrm>
              <a:off x="0" y="0"/>
              <a:ext cx="972181" cy="854338"/>
            </a:xfrm>
            <a:custGeom>
              <a:avLst/>
              <a:gdLst/>
              <a:ahLst/>
              <a:cxnLst/>
              <a:rect l="l" t="t" r="r" b="b"/>
              <a:pathLst>
                <a:path w="972181" h="854338">
                  <a:moveTo>
                    <a:pt x="0" y="0"/>
                  </a:moveTo>
                  <a:lnTo>
                    <a:pt x="972181" y="0"/>
                  </a:lnTo>
                  <a:lnTo>
                    <a:pt x="972181" y="854338"/>
                  </a:lnTo>
                  <a:lnTo>
                    <a:pt x="0" y="854338"/>
                  </a:lnTo>
                  <a:close/>
                </a:path>
              </a:pathLst>
            </a:custGeom>
            <a:blipFill>
              <a:blip r:embed="rId2">
                <a:alphaModFix amt="81000"/>
              </a:blip>
              <a:stretch>
                <a:fillRect l="-11561" r="-11561"/>
              </a:stretch>
            </a:blipFill>
          </p:spPr>
        </p:sp>
      </p:grpSp>
      <p:grpSp>
        <p:nvGrpSpPr>
          <p:cNvPr id="4" name="Group 4"/>
          <p:cNvGrpSpPr/>
          <p:nvPr/>
        </p:nvGrpSpPr>
        <p:grpSpPr>
          <a:xfrm>
            <a:off x="1080002" y="407527"/>
            <a:ext cx="751970" cy="940051"/>
            <a:chOff x="0" y="0"/>
            <a:chExt cx="1002627" cy="1253401"/>
          </a:xfrm>
        </p:grpSpPr>
        <p:sp>
          <p:nvSpPr>
            <p:cNvPr id="5" name="Freeform 5"/>
            <p:cNvSpPr/>
            <p:nvPr/>
          </p:nvSpPr>
          <p:spPr>
            <a:xfrm>
              <a:off x="0" y="0"/>
              <a:ext cx="1002665" cy="1253363"/>
            </a:xfrm>
            <a:custGeom>
              <a:avLst/>
              <a:gdLst/>
              <a:ahLst/>
              <a:cxnLst/>
              <a:rect l="l" t="t" r="r" b="b"/>
              <a:pathLst>
                <a:path w="1002665" h="1253363">
                  <a:moveTo>
                    <a:pt x="0" y="0"/>
                  </a:moveTo>
                  <a:lnTo>
                    <a:pt x="1002665" y="0"/>
                  </a:lnTo>
                  <a:lnTo>
                    <a:pt x="1002665" y="1253363"/>
                  </a:lnTo>
                  <a:lnTo>
                    <a:pt x="0" y="1253363"/>
                  </a:lnTo>
                  <a:lnTo>
                    <a:pt x="0" y="0"/>
                  </a:lnTo>
                  <a:close/>
                </a:path>
              </a:pathLst>
            </a:custGeom>
            <a:blipFill>
              <a:blip r:embed="rId3"/>
              <a:stretch>
                <a:fillRect r="3" b="-3"/>
              </a:stretch>
            </a:blipFill>
          </p:spPr>
        </p:sp>
      </p:grpSp>
      <p:sp>
        <p:nvSpPr>
          <p:cNvPr id="6" name="AutoShape 6"/>
          <p:cNvSpPr/>
          <p:nvPr/>
        </p:nvSpPr>
        <p:spPr>
          <a:xfrm>
            <a:off x="9144000" y="1868432"/>
            <a:ext cx="7453629" cy="6550137"/>
          </a:xfrm>
          <a:prstGeom prst="rect">
            <a:avLst/>
          </a:prstGeom>
          <a:solidFill>
            <a:srgbClr val="0A3A6F"/>
          </a:solidFill>
        </p:spPr>
      </p:sp>
      <p:sp>
        <p:nvSpPr>
          <p:cNvPr id="7" name="AutoShape 7"/>
          <p:cNvSpPr/>
          <p:nvPr/>
        </p:nvSpPr>
        <p:spPr>
          <a:xfrm>
            <a:off x="9329581" y="2055385"/>
            <a:ext cx="7092267" cy="6176582"/>
          </a:xfrm>
          <a:prstGeom prst="rect">
            <a:avLst/>
          </a:prstGeom>
          <a:solidFill>
            <a:srgbClr val="FFFFFF"/>
          </a:solidFill>
        </p:spPr>
      </p:sp>
      <p:sp>
        <p:nvSpPr>
          <p:cNvPr id="8" name="TextBox 8"/>
          <p:cNvSpPr txBox="1"/>
          <p:nvPr/>
        </p:nvSpPr>
        <p:spPr>
          <a:xfrm>
            <a:off x="9181320" y="1988710"/>
            <a:ext cx="7388789" cy="5417185"/>
          </a:xfrm>
          <a:prstGeom prst="rect">
            <a:avLst/>
          </a:prstGeom>
        </p:spPr>
        <p:txBody>
          <a:bodyPr lIns="0" tIns="0" rIns="0" bIns="0" rtlCol="0" anchor="t">
            <a:spAutoFit/>
          </a:bodyPr>
          <a:lstStyle/>
          <a:p>
            <a:pPr algn="l">
              <a:lnSpc>
                <a:spcPts val="4339"/>
              </a:lnSpc>
            </a:pPr>
            <a:endParaRPr/>
          </a:p>
          <a:p>
            <a:pPr marL="669289" lvl="1" indent="-334645" algn="l">
              <a:lnSpc>
                <a:spcPts val="4339"/>
              </a:lnSpc>
              <a:buFont typeface="Arial"/>
              <a:buChar char="•"/>
            </a:pPr>
            <a:r>
              <a:rPr lang="en-US" sz="3099">
                <a:solidFill>
                  <a:srgbClr val="000000"/>
                </a:solidFill>
                <a:latin typeface="Glacial Indifference"/>
                <a:ea typeface="Glacial Indifference"/>
                <a:cs typeface="Glacial Indifference"/>
                <a:sym typeface="Glacial Indifference"/>
              </a:rPr>
              <a:t>Sinds eind jaren ‘60 wordt ook het </a:t>
            </a:r>
            <a:r>
              <a:rPr lang="en-US" sz="3099" b="1">
                <a:solidFill>
                  <a:srgbClr val="000000"/>
                </a:solidFill>
                <a:latin typeface="Glacial Indifference Bold"/>
                <a:ea typeface="Glacial Indifference Bold"/>
                <a:cs typeface="Glacial Indifference Bold"/>
                <a:sym typeface="Glacial Indifference Bold"/>
              </a:rPr>
              <a:t>ozongehalte</a:t>
            </a:r>
            <a:r>
              <a:rPr lang="en-US" sz="3099">
                <a:solidFill>
                  <a:srgbClr val="000000"/>
                </a:solidFill>
                <a:latin typeface="Glacial Indifference"/>
                <a:ea typeface="Glacial Indifference"/>
                <a:cs typeface="Glacial Indifference"/>
                <a:sym typeface="Glacial Indifference"/>
              </a:rPr>
              <a:t> gemeten. De ozonsonde heeft een klein pompje dat lucht aanzuigt en naar een speciaal meetdeel stuurt. Daar reageert de lucht met chemische vloeistoffen, waardoor een elektrisch signaal ontstaat dat laat zien hoeveel ozon er is op een bepaalde hoogte.  </a:t>
            </a:r>
          </a:p>
        </p:txBody>
      </p:sp>
      <p:sp>
        <p:nvSpPr>
          <p:cNvPr id="9" name="Freeform 9"/>
          <p:cNvSpPr/>
          <p:nvPr/>
        </p:nvSpPr>
        <p:spPr>
          <a:xfrm>
            <a:off x="14942067" y="6068063"/>
            <a:ext cx="3345933" cy="3919187"/>
          </a:xfrm>
          <a:custGeom>
            <a:avLst/>
            <a:gdLst/>
            <a:ahLst/>
            <a:cxnLst/>
            <a:rect l="l" t="t" r="r" b="b"/>
            <a:pathLst>
              <a:path w="3345933" h="3919187">
                <a:moveTo>
                  <a:pt x="0" y="0"/>
                </a:moveTo>
                <a:lnTo>
                  <a:pt x="3345933" y="0"/>
                </a:lnTo>
                <a:lnTo>
                  <a:pt x="3345933" y="3919188"/>
                </a:lnTo>
                <a:lnTo>
                  <a:pt x="0" y="3919188"/>
                </a:lnTo>
                <a:lnTo>
                  <a:pt x="0" y="0"/>
                </a:lnTo>
                <a:close/>
              </a:path>
            </a:pathLst>
          </a:custGeom>
          <a:blipFill>
            <a:blip r:embed="rId4"/>
            <a:stretch>
              <a:fillRect/>
            </a:stretch>
          </a:blipFill>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1444978" cy="812800"/>
          </a:xfrm>
        </p:grpSpPr>
        <p:sp>
          <p:nvSpPr>
            <p:cNvPr id="3" name="Freeform 3"/>
            <p:cNvSpPr/>
            <p:nvPr/>
          </p:nvSpPr>
          <p:spPr>
            <a:xfrm>
              <a:off x="0" y="0"/>
              <a:ext cx="1444978" cy="812800"/>
            </a:xfrm>
            <a:custGeom>
              <a:avLst/>
              <a:gdLst/>
              <a:ahLst/>
              <a:cxnLst/>
              <a:rect l="l" t="t" r="r" b="b"/>
              <a:pathLst>
                <a:path w="1444978" h="812800">
                  <a:moveTo>
                    <a:pt x="0" y="0"/>
                  </a:moveTo>
                  <a:lnTo>
                    <a:pt x="1444978" y="0"/>
                  </a:lnTo>
                  <a:lnTo>
                    <a:pt x="1444978" y="812800"/>
                  </a:lnTo>
                  <a:lnTo>
                    <a:pt x="0" y="812800"/>
                  </a:lnTo>
                  <a:close/>
                </a:path>
              </a:pathLst>
            </a:custGeom>
            <a:blipFill>
              <a:blip r:embed="rId2"/>
              <a:stretch>
                <a:fillRect t="-9222" b="-9222"/>
              </a:stretch>
            </a:blipFill>
          </p:spPr>
        </p:sp>
      </p:grpSp>
      <p:grpSp>
        <p:nvGrpSpPr>
          <p:cNvPr id="4" name="Group 4"/>
          <p:cNvGrpSpPr/>
          <p:nvPr/>
        </p:nvGrpSpPr>
        <p:grpSpPr>
          <a:xfrm>
            <a:off x="1080002" y="307781"/>
            <a:ext cx="1540574" cy="1925907"/>
            <a:chOff x="0" y="0"/>
            <a:chExt cx="2054098" cy="2567876"/>
          </a:xfrm>
        </p:grpSpPr>
        <p:sp>
          <p:nvSpPr>
            <p:cNvPr id="5" name="Freeform 5"/>
            <p:cNvSpPr/>
            <p:nvPr/>
          </p:nvSpPr>
          <p:spPr>
            <a:xfrm>
              <a:off x="0" y="0"/>
              <a:ext cx="2054098" cy="2567940"/>
            </a:xfrm>
            <a:custGeom>
              <a:avLst/>
              <a:gdLst/>
              <a:ahLst/>
              <a:cxnLst/>
              <a:rect l="l" t="t" r="r" b="b"/>
              <a:pathLst>
                <a:path w="2054098" h="2567940">
                  <a:moveTo>
                    <a:pt x="0" y="0"/>
                  </a:moveTo>
                  <a:lnTo>
                    <a:pt x="2054098" y="0"/>
                  </a:lnTo>
                  <a:lnTo>
                    <a:pt x="2054098" y="2567940"/>
                  </a:lnTo>
                  <a:lnTo>
                    <a:pt x="0" y="2567940"/>
                  </a:lnTo>
                  <a:lnTo>
                    <a:pt x="0" y="0"/>
                  </a:lnTo>
                  <a:close/>
                </a:path>
              </a:pathLst>
            </a:custGeom>
            <a:blipFill>
              <a:blip r:embed="rId3"/>
              <a:stretch>
                <a:fillRect b="2"/>
              </a:stretch>
            </a:blipFill>
          </p:spPr>
        </p:sp>
      </p:grpSp>
      <p:sp>
        <p:nvSpPr>
          <p:cNvPr id="6" name="TextBox 6"/>
          <p:cNvSpPr txBox="1"/>
          <p:nvPr/>
        </p:nvSpPr>
        <p:spPr>
          <a:xfrm>
            <a:off x="6861068" y="1266825"/>
            <a:ext cx="10398232" cy="4443281"/>
          </a:xfrm>
          <a:prstGeom prst="rect">
            <a:avLst/>
          </a:prstGeom>
        </p:spPr>
        <p:txBody>
          <a:bodyPr lIns="0" tIns="0" rIns="0" bIns="0" rtlCol="0" anchor="t">
            <a:spAutoFit/>
          </a:bodyPr>
          <a:lstStyle/>
          <a:p>
            <a:pPr marL="0" lvl="0" indent="0" algn="r">
              <a:lnSpc>
                <a:spcPts val="11486"/>
              </a:lnSpc>
            </a:pPr>
            <a:r>
              <a:rPr lang="en-US" sz="11602">
                <a:solidFill>
                  <a:srgbClr val="D0EAF9"/>
                </a:solidFill>
                <a:latin typeface="Intro Rust"/>
                <a:ea typeface="Intro Rust"/>
                <a:cs typeface="Intro Rust"/>
                <a:sym typeface="Intro Rust"/>
              </a:rPr>
              <a:t>Teledetectie vanop de grond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A0BFE3"/>
        </a:solidFill>
        <a:effectLst/>
      </p:bgPr>
    </p:bg>
    <p:spTree>
      <p:nvGrpSpPr>
        <p:cNvPr id="1" name=""/>
        <p:cNvGrpSpPr/>
        <p:nvPr/>
      </p:nvGrpSpPr>
      <p:grpSpPr>
        <a:xfrm>
          <a:off x="0" y="0"/>
          <a:ext cx="0" cy="0"/>
          <a:chOff x="0" y="0"/>
          <a:chExt cx="0" cy="0"/>
        </a:xfrm>
      </p:grpSpPr>
      <p:sp>
        <p:nvSpPr>
          <p:cNvPr id="2" name="AutoShape 2"/>
          <p:cNvSpPr/>
          <p:nvPr/>
        </p:nvSpPr>
        <p:spPr>
          <a:xfrm>
            <a:off x="10123291" y="2354586"/>
            <a:ext cx="8164709" cy="7932414"/>
          </a:xfrm>
          <a:prstGeom prst="rect">
            <a:avLst/>
          </a:prstGeom>
          <a:solidFill>
            <a:srgbClr val="FFFFFF"/>
          </a:solidFill>
        </p:spPr>
      </p:sp>
      <p:grpSp>
        <p:nvGrpSpPr>
          <p:cNvPr id="3" name="Group 3"/>
          <p:cNvGrpSpPr/>
          <p:nvPr/>
        </p:nvGrpSpPr>
        <p:grpSpPr>
          <a:xfrm>
            <a:off x="10368892" y="2653882"/>
            <a:ext cx="7673506" cy="7390650"/>
            <a:chOff x="0" y="0"/>
            <a:chExt cx="1215223" cy="1170428"/>
          </a:xfrm>
        </p:grpSpPr>
        <p:sp>
          <p:nvSpPr>
            <p:cNvPr id="4" name="Freeform 4"/>
            <p:cNvSpPr/>
            <p:nvPr/>
          </p:nvSpPr>
          <p:spPr>
            <a:xfrm>
              <a:off x="0" y="0"/>
              <a:ext cx="1215223" cy="1170428"/>
            </a:xfrm>
            <a:custGeom>
              <a:avLst/>
              <a:gdLst/>
              <a:ahLst/>
              <a:cxnLst/>
              <a:rect l="l" t="t" r="r" b="b"/>
              <a:pathLst>
                <a:path w="1215223" h="1170428">
                  <a:moveTo>
                    <a:pt x="0" y="0"/>
                  </a:moveTo>
                  <a:lnTo>
                    <a:pt x="1215223" y="0"/>
                  </a:lnTo>
                  <a:lnTo>
                    <a:pt x="1215223" y="1170428"/>
                  </a:lnTo>
                  <a:lnTo>
                    <a:pt x="0" y="1170428"/>
                  </a:lnTo>
                  <a:close/>
                </a:path>
              </a:pathLst>
            </a:custGeom>
            <a:blipFill>
              <a:blip r:embed="rId2"/>
              <a:stretch>
                <a:fillRect l="-1027" r="-1027"/>
              </a:stretch>
            </a:blipFill>
          </p:spPr>
        </p:sp>
      </p:grpSp>
      <p:sp>
        <p:nvSpPr>
          <p:cNvPr id="5" name="AutoShape 5"/>
          <p:cNvSpPr/>
          <p:nvPr/>
        </p:nvSpPr>
        <p:spPr>
          <a:xfrm>
            <a:off x="8600231" y="4735148"/>
            <a:ext cx="3046120" cy="2616190"/>
          </a:xfrm>
          <a:prstGeom prst="rect">
            <a:avLst/>
          </a:prstGeom>
          <a:solidFill>
            <a:srgbClr val="FFFFFF"/>
          </a:solidFill>
        </p:spPr>
      </p:sp>
      <p:sp>
        <p:nvSpPr>
          <p:cNvPr id="6" name="AutoShape 6"/>
          <p:cNvSpPr/>
          <p:nvPr/>
        </p:nvSpPr>
        <p:spPr>
          <a:xfrm>
            <a:off x="8600231" y="7670810"/>
            <a:ext cx="3046120" cy="2616190"/>
          </a:xfrm>
          <a:prstGeom prst="rect">
            <a:avLst/>
          </a:prstGeom>
          <a:solidFill>
            <a:srgbClr val="FFFFFF"/>
          </a:solidFill>
        </p:spPr>
      </p:sp>
      <p:grpSp>
        <p:nvGrpSpPr>
          <p:cNvPr id="7" name="Group 7"/>
          <p:cNvGrpSpPr/>
          <p:nvPr/>
        </p:nvGrpSpPr>
        <p:grpSpPr>
          <a:xfrm>
            <a:off x="8756996" y="7823792"/>
            <a:ext cx="2732589" cy="2310227"/>
            <a:chOff x="0" y="0"/>
            <a:chExt cx="1338337" cy="1131477"/>
          </a:xfrm>
        </p:grpSpPr>
        <p:sp>
          <p:nvSpPr>
            <p:cNvPr id="8" name="Freeform 8"/>
            <p:cNvSpPr/>
            <p:nvPr/>
          </p:nvSpPr>
          <p:spPr>
            <a:xfrm>
              <a:off x="0" y="0"/>
              <a:ext cx="1338337" cy="1131477"/>
            </a:xfrm>
            <a:custGeom>
              <a:avLst/>
              <a:gdLst/>
              <a:ahLst/>
              <a:cxnLst/>
              <a:rect l="l" t="t" r="r" b="b"/>
              <a:pathLst>
                <a:path w="1338337" h="1131477">
                  <a:moveTo>
                    <a:pt x="0" y="0"/>
                  </a:moveTo>
                  <a:lnTo>
                    <a:pt x="1338337" y="0"/>
                  </a:lnTo>
                  <a:lnTo>
                    <a:pt x="1338337" y="1131477"/>
                  </a:lnTo>
                  <a:lnTo>
                    <a:pt x="0" y="1131477"/>
                  </a:lnTo>
                  <a:close/>
                </a:path>
              </a:pathLst>
            </a:custGeom>
            <a:blipFill>
              <a:blip r:embed="rId3"/>
              <a:stretch>
                <a:fillRect l="-99" r="-99"/>
              </a:stretch>
            </a:blipFill>
          </p:spPr>
        </p:sp>
      </p:grpSp>
      <p:grpSp>
        <p:nvGrpSpPr>
          <p:cNvPr id="9" name="Group 9"/>
          <p:cNvGrpSpPr/>
          <p:nvPr/>
        </p:nvGrpSpPr>
        <p:grpSpPr>
          <a:xfrm>
            <a:off x="8756996" y="4888130"/>
            <a:ext cx="2732589" cy="2310227"/>
            <a:chOff x="0" y="0"/>
            <a:chExt cx="1338337" cy="1131477"/>
          </a:xfrm>
        </p:grpSpPr>
        <p:sp>
          <p:nvSpPr>
            <p:cNvPr id="10" name="Freeform 10"/>
            <p:cNvSpPr/>
            <p:nvPr/>
          </p:nvSpPr>
          <p:spPr>
            <a:xfrm>
              <a:off x="0" y="0"/>
              <a:ext cx="1338337" cy="1131477"/>
            </a:xfrm>
            <a:custGeom>
              <a:avLst/>
              <a:gdLst/>
              <a:ahLst/>
              <a:cxnLst/>
              <a:rect l="l" t="t" r="r" b="b"/>
              <a:pathLst>
                <a:path w="1338337" h="1131477">
                  <a:moveTo>
                    <a:pt x="0" y="0"/>
                  </a:moveTo>
                  <a:lnTo>
                    <a:pt x="1338337" y="0"/>
                  </a:lnTo>
                  <a:lnTo>
                    <a:pt x="1338337" y="1131477"/>
                  </a:lnTo>
                  <a:lnTo>
                    <a:pt x="0" y="1131477"/>
                  </a:lnTo>
                  <a:close/>
                </a:path>
              </a:pathLst>
            </a:custGeom>
            <a:blipFill>
              <a:blip r:embed="rId4"/>
              <a:stretch>
                <a:fillRect t="-8446" b="-8446"/>
              </a:stretch>
            </a:blipFill>
          </p:spPr>
        </p:sp>
      </p:grpSp>
      <p:sp>
        <p:nvSpPr>
          <p:cNvPr id="11" name="Freeform 11"/>
          <p:cNvSpPr/>
          <p:nvPr/>
        </p:nvSpPr>
        <p:spPr>
          <a:xfrm rot="5400000">
            <a:off x="945540" y="6011239"/>
            <a:ext cx="7315200" cy="64008"/>
          </a:xfrm>
          <a:custGeom>
            <a:avLst/>
            <a:gdLst/>
            <a:ahLst/>
            <a:cxnLst/>
            <a:rect l="l" t="t" r="r" b="b"/>
            <a:pathLst>
              <a:path w="7315200" h="64008">
                <a:moveTo>
                  <a:pt x="0" y="0"/>
                </a:moveTo>
                <a:lnTo>
                  <a:pt x="7315200" y="0"/>
                </a:lnTo>
                <a:lnTo>
                  <a:pt x="7315200" y="64008"/>
                </a:lnTo>
                <a:lnTo>
                  <a:pt x="0" y="6400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2" name="AutoShape 12"/>
          <p:cNvSpPr/>
          <p:nvPr/>
        </p:nvSpPr>
        <p:spPr>
          <a:xfrm>
            <a:off x="1080002" y="1802689"/>
            <a:ext cx="6982269" cy="2275234"/>
          </a:xfrm>
          <a:prstGeom prst="rect">
            <a:avLst/>
          </a:prstGeom>
          <a:solidFill>
            <a:srgbClr val="FFFFFF"/>
          </a:solidFill>
        </p:spPr>
      </p:sp>
      <p:sp>
        <p:nvSpPr>
          <p:cNvPr id="13" name="AutoShape 13"/>
          <p:cNvSpPr/>
          <p:nvPr/>
        </p:nvSpPr>
        <p:spPr>
          <a:xfrm>
            <a:off x="1080002" y="4735148"/>
            <a:ext cx="6982269" cy="2275234"/>
          </a:xfrm>
          <a:prstGeom prst="rect">
            <a:avLst/>
          </a:prstGeom>
          <a:solidFill>
            <a:srgbClr val="FFFFFF"/>
          </a:solidFill>
        </p:spPr>
      </p:sp>
      <p:sp>
        <p:nvSpPr>
          <p:cNvPr id="14" name="AutoShape 14"/>
          <p:cNvSpPr/>
          <p:nvPr/>
        </p:nvSpPr>
        <p:spPr>
          <a:xfrm>
            <a:off x="1080002" y="7663483"/>
            <a:ext cx="6982269" cy="2275234"/>
          </a:xfrm>
          <a:prstGeom prst="rect">
            <a:avLst/>
          </a:prstGeom>
          <a:solidFill>
            <a:srgbClr val="FFFFFF"/>
          </a:solidFill>
        </p:spPr>
      </p:sp>
      <p:grpSp>
        <p:nvGrpSpPr>
          <p:cNvPr id="15" name="Group 15"/>
          <p:cNvGrpSpPr/>
          <p:nvPr/>
        </p:nvGrpSpPr>
        <p:grpSpPr>
          <a:xfrm>
            <a:off x="1080002" y="407527"/>
            <a:ext cx="751970" cy="940051"/>
            <a:chOff x="0" y="0"/>
            <a:chExt cx="1002627" cy="1253401"/>
          </a:xfrm>
        </p:grpSpPr>
        <p:sp>
          <p:nvSpPr>
            <p:cNvPr id="16" name="Freeform 16"/>
            <p:cNvSpPr/>
            <p:nvPr/>
          </p:nvSpPr>
          <p:spPr>
            <a:xfrm>
              <a:off x="0" y="0"/>
              <a:ext cx="1002665" cy="1253363"/>
            </a:xfrm>
            <a:custGeom>
              <a:avLst/>
              <a:gdLst/>
              <a:ahLst/>
              <a:cxnLst/>
              <a:rect l="l" t="t" r="r" b="b"/>
              <a:pathLst>
                <a:path w="1002665" h="1253363">
                  <a:moveTo>
                    <a:pt x="0" y="0"/>
                  </a:moveTo>
                  <a:lnTo>
                    <a:pt x="1002665" y="0"/>
                  </a:lnTo>
                  <a:lnTo>
                    <a:pt x="1002665" y="1253363"/>
                  </a:lnTo>
                  <a:lnTo>
                    <a:pt x="0" y="1253363"/>
                  </a:lnTo>
                  <a:lnTo>
                    <a:pt x="0" y="0"/>
                  </a:lnTo>
                  <a:close/>
                </a:path>
              </a:pathLst>
            </a:custGeom>
            <a:blipFill>
              <a:blip r:embed="rId7"/>
              <a:stretch>
                <a:fillRect r="3" b="-3"/>
              </a:stretch>
            </a:blipFill>
          </p:spPr>
        </p:sp>
      </p:grpSp>
      <p:sp>
        <p:nvSpPr>
          <p:cNvPr id="17" name="TextBox 17"/>
          <p:cNvSpPr txBox="1"/>
          <p:nvPr/>
        </p:nvSpPr>
        <p:spPr>
          <a:xfrm>
            <a:off x="1184450" y="1928116"/>
            <a:ext cx="6837380" cy="1967230"/>
          </a:xfrm>
          <a:prstGeom prst="rect">
            <a:avLst/>
          </a:prstGeom>
        </p:spPr>
        <p:txBody>
          <a:bodyPr lIns="0" tIns="0" rIns="0" bIns="0" rtlCol="0" anchor="t">
            <a:spAutoFit/>
          </a:bodyPr>
          <a:lstStyle/>
          <a:p>
            <a:pPr marL="0" lvl="0" indent="0" algn="l">
              <a:lnSpc>
                <a:spcPts val="3920"/>
              </a:lnSpc>
            </a:pPr>
            <a:r>
              <a:rPr lang="en-US" sz="2800" b="1">
                <a:solidFill>
                  <a:srgbClr val="000000"/>
                </a:solidFill>
                <a:latin typeface="Glacial Indifference Bold"/>
                <a:ea typeface="Glacial Indifference Bold"/>
                <a:cs typeface="Glacial Indifference Bold"/>
                <a:sym typeface="Glacial Indifference Bold"/>
              </a:rPr>
              <a:t>Eind jaren ‘30:</a:t>
            </a:r>
            <a:r>
              <a:rPr lang="en-US" sz="2800">
                <a:solidFill>
                  <a:srgbClr val="000000"/>
                </a:solidFill>
                <a:latin typeface="Glacial Indifference"/>
                <a:ea typeface="Glacial Indifference"/>
                <a:cs typeface="Glacial Indifference"/>
                <a:sym typeface="Glacial Indifference"/>
              </a:rPr>
              <a:t> De eerste landen ontwikkelen een </a:t>
            </a:r>
            <a:r>
              <a:rPr lang="en-US" sz="2800" b="1">
                <a:solidFill>
                  <a:srgbClr val="000000"/>
                </a:solidFill>
                <a:latin typeface="Glacial Indifference Bold"/>
                <a:ea typeface="Glacial Indifference Bold"/>
                <a:cs typeface="Glacial Indifference Bold"/>
                <a:sym typeface="Glacial Indifference Bold"/>
              </a:rPr>
              <a:t>radarsysteem</a:t>
            </a:r>
            <a:r>
              <a:rPr lang="en-US" sz="2800">
                <a:solidFill>
                  <a:srgbClr val="000000"/>
                </a:solidFill>
                <a:latin typeface="Glacial Indifference"/>
                <a:ea typeface="Glacial Indifference"/>
                <a:cs typeface="Glacial Indifference"/>
                <a:sym typeface="Glacial Indifference"/>
              </a:rPr>
              <a:t>. Tijdens WOII wordt dit volop ingezet in Groot-Brittannië om vliegtuigen te detecteren.</a:t>
            </a:r>
          </a:p>
        </p:txBody>
      </p:sp>
      <p:sp>
        <p:nvSpPr>
          <p:cNvPr id="18" name="TextBox 18"/>
          <p:cNvSpPr txBox="1"/>
          <p:nvPr/>
        </p:nvSpPr>
        <p:spPr>
          <a:xfrm>
            <a:off x="1112006" y="7825769"/>
            <a:ext cx="6982269" cy="1893512"/>
          </a:xfrm>
          <a:prstGeom prst="rect">
            <a:avLst/>
          </a:prstGeom>
        </p:spPr>
        <p:txBody>
          <a:bodyPr lIns="0" tIns="0" rIns="0" bIns="0" rtlCol="0" anchor="t">
            <a:spAutoFit/>
          </a:bodyPr>
          <a:lstStyle/>
          <a:p>
            <a:pPr algn="l">
              <a:lnSpc>
                <a:spcPts val="3783"/>
              </a:lnSpc>
            </a:pPr>
            <a:r>
              <a:rPr lang="en-US" sz="2702" b="1">
                <a:solidFill>
                  <a:srgbClr val="000000"/>
                </a:solidFill>
                <a:latin typeface="Glacial Indifference Bold"/>
                <a:ea typeface="Glacial Indifference Bold"/>
                <a:cs typeface="Glacial Indifference Bold"/>
                <a:sym typeface="Glacial Indifference Bold"/>
              </a:rPr>
              <a:t>2001:</a:t>
            </a:r>
            <a:r>
              <a:rPr lang="en-US" sz="2702">
                <a:solidFill>
                  <a:srgbClr val="000000"/>
                </a:solidFill>
                <a:latin typeface="Glacial Indifference"/>
                <a:ea typeface="Glacial Indifference"/>
                <a:cs typeface="Glacial Indifference"/>
                <a:sym typeface="Glacial Indifference"/>
              </a:rPr>
              <a:t> Het KMI bouwt een radar in Wideumont in de provincie Luxemburg. </a:t>
            </a:r>
          </a:p>
          <a:p>
            <a:pPr marL="0" lvl="0" indent="0" algn="l">
              <a:lnSpc>
                <a:spcPts val="3783"/>
              </a:lnSpc>
            </a:pPr>
            <a:r>
              <a:rPr lang="en-US" sz="2702" b="1">
                <a:solidFill>
                  <a:srgbClr val="000000"/>
                </a:solidFill>
                <a:latin typeface="Glacial Indifference Bold"/>
                <a:ea typeface="Glacial Indifference Bold"/>
                <a:cs typeface="Glacial Indifference Bold"/>
                <a:sym typeface="Glacial Indifference Bold"/>
              </a:rPr>
              <a:t>2012:</a:t>
            </a:r>
            <a:r>
              <a:rPr lang="en-US" sz="2702">
                <a:solidFill>
                  <a:srgbClr val="000000"/>
                </a:solidFill>
                <a:latin typeface="Glacial Indifference"/>
                <a:ea typeface="Glacial Indifference"/>
                <a:cs typeface="Glacial Indifference"/>
                <a:sym typeface="Glacial Indifference"/>
              </a:rPr>
              <a:t> KMI bouwt een tweede radar in Jabbeke in West-Vlaanderen.</a:t>
            </a:r>
          </a:p>
        </p:txBody>
      </p:sp>
      <p:sp>
        <p:nvSpPr>
          <p:cNvPr id="19" name="TextBox 19"/>
          <p:cNvSpPr txBox="1"/>
          <p:nvPr/>
        </p:nvSpPr>
        <p:spPr>
          <a:xfrm>
            <a:off x="1152446" y="4891049"/>
            <a:ext cx="6837380" cy="1967230"/>
          </a:xfrm>
          <a:prstGeom prst="rect">
            <a:avLst/>
          </a:prstGeom>
        </p:spPr>
        <p:txBody>
          <a:bodyPr lIns="0" tIns="0" rIns="0" bIns="0" rtlCol="0" anchor="t">
            <a:spAutoFit/>
          </a:bodyPr>
          <a:lstStyle/>
          <a:p>
            <a:pPr marL="0" lvl="0" indent="0" algn="l">
              <a:lnSpc>
                <a:spcPts val="3920"/>
              </a:lnSpc>
            </a:pPr>
            <a:r>
              <a:rPr lang="en-US" sz="2800" b="1">
                <a:solidFill>
                  <a:srgbClr val="000000"/>
                </a:solidFill>
                <a:latin typeface="Glacial Indifference Bold"/>
                <a:ea typeface="Glacial Indifference Bold"/>
                <a:cs typeface="Glacial Indifference Bold"/>
                <a:sym typeface="Glacial Indifference Bold"/>
              </a:rPr>
              <a:t>1956:</a:t>
            </a:r>
            <a:r>
              <a:rPr lang="en-US" sz="2800">
                <a:solidFill>
                  <a:srgbClr val="000000"/>
                </a:solidFill>
                <a:latin typeface="Glacial Indifference"/>
                <a:ea typeface="Glacial Indifference"/>
                <a:cs typeface="Glacial Indifference"/>
                <a:sym typeface="Glacial Indifference"/>
              </a:rPr>
              <a:t> Bij de uitbreiding van de luchthaven van Zaventem wordt de weertoren ter beschikking gesteld aan het KMI. Vanaf dat moment beschikt KMI over radarbeelden. </a:t>
            </a: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1444978" cy="812800"/>
          </a:xfrm>
        </p:grpSpPr>
        <p:sp>
          <p:nvSpPr>
            <p:cNvPr id="3" name="Freeform 3"/>
            <p:cNvSpPr/>
            <p:nvPr/>
          </p:nvSpPr>
          <p:spPr>
            <a:xfrm>
              <a:off x="0" y="0"/>
              <a:ext cx="1444978" cy="812800"/>
            </a:xfrm>
            <a:custGeom>
              <a:avLst/>
              <a:gdLst/>
              <a:ahLst/>
              <a:cxnLst/>
              <a:rect l="l" t="t" r="r" b="b"/>
              <a:pathLst>
                <a:path w="1444978" h="812800">
                  <a:moveTo>
                    <a:pt x="0" y="0"/>
                  </a:moveTo>
                  <a:lnTo>
                    <a:pt x="1444978" y="0"/>
                  </a:lnTo>
                  <a:lnTo>
                    <a:pt x="1444978" y="812800"/>
                  </a:lnTo>
                  <a:lnTo>
                    <a:pt x="0" y="812800"/>
                  </a:lnTo>
                  <a:close/>
                </a:path>
              </a:pathLst>
            </a:custGeom>
            <a:blipFill>
              <a:blip r:embed="rId2"/>
              <a:stretch>
                <a:fillRect l="-5031" r="-5031"/>
              </a:stretch>
            </a:blipFill>
          </p:spPr>
        </p:sp>
      </p:grpSp>
      <p:grpSp>
        <p:nvGrpSpPr>
          <p:cNvPr id="4" name="Group 4"/>
          <p:cNvGrpSpPr/>
          <p:nvPr/>
        </p:nvGrpSpPr>
        <p:grpSpPr>
          <a:xfrm>
            <a:off x="1080002" y="307781"/>
            <a:ext cx="1540574" cy="1925907"/>
            <a:chOff x="0" y="0"/>
            <a:chExt cx="2054098" cy="2567876"/>
          </a:xfrm>
        </p:grpSpPr>
        <p:sp>
          <p:nvSpPr>
            <p:cNvPr id="5" name="Freeform 5"/>
            <p:cNvSpPr/>
            <p:nvPr/>
          </p:nvSpPr>
          <p:spPr>
            <a:xfrm>
              <a:off x="0" y="0"/>
              <a:ext cx="2054098" cy="2567940"/>
            </a:xfrm>
            <a:custGeom>
              <a:avLst/>
              <a:gdLst/>
              <a:ahLst/>
              <a:cxnLst/>
              <a:rect l="l" t="t" r="r" b="b"/>
              <a:pathLst>
                <a:path w="2054098" h="2567940">
                  <a:moveTo>
                    <a:pt x="0" y="0"/>
                  </a:moveTo>
                  <a:lnTo>
                    <a:pt x="2054098" y="0"/>
                  </a:lnTo>
                  <a:lnTo>
                    <a:pt x="2054098" y="2567940"/>
                  </a:lnTo>
                  <a:lnTo>
                    <a:pt x="0" y="2567940"/>
                  </a:lnTo>
                  <a:lnTo>
                    <a:pt x="0" y="0"/>
                  </a:lnTo>
                  <a:close/>
                </a:path>
              </a:pathLst>
            </a:custGeom>
            <a:blipFill>
              <a:blip r:embed="rId3"/>
              <a:stretch>
                <a:fillRect b="2"/>
              </a:stretch>
            </a:blipFill>
          </p:spPr>
        </p:sp>
      </p:grpSp>
      <p:sp>
        <p:nvSpPr>
          <p:cNvPr id="6" name="TextBox 6"/>
          <p:cNvSpPr txBox="1"/>
          <p:nvPr/>
        </p:nvSpPr>
        <p:spPr>
          <a:xfrm>
            <a:off x="6619587" y="6272344"/>
            <a:ext cx="10639713" cy="2985956"/>
          </a:xfrm>
          <a:prstGeom prst="rect">
            <a:avLst/>
          </a:prstGeom>
        </p:spPr>
        <p:txBody>
          <a:bodyPr lIns="0" tIns="0" rIns="0" bIns="0" rtlCol="0" anchor="t">
            <a:spAutoFit/>
          </a:bodyPr>
          <a:lstStyle/>
          <a:p>
            <a:pPr marL="0" lvl="0" indent="0" algn="r">
              <a:lnSpc>
                <a:spcPts val="11486"/>
              </a:lnSpc>
              <a:spcBef>
                <a:spcPct val="0"/>
              </a:spcBef>
            </a:pPr>
            <a:r>
              <a:rPr lang="en-US" sz="11602" u="none" strike="noStrike">
                <a:solidFill>
                  <a:srgbClr val="D0EAF9"/>
                </a:solidFill>
                <a:latin typeface="Intro Rust"/>
                <a:ea typeface="Intro Rust"/>
                <a:cs typeface="Intro Rust"/>
                <a:sym typeface="Intro Rust"/>
              </a:rPr>
              <a:t>Metingen op de grond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A0BFE3"/>
        </a:solidFill>
        <a:effectLst/>
      </p:bgPr>
    </p:bg>
    <p:spTree>
      <p:nvGrpSpPr>
        <p:cNvPr id="1" name=""/>
        <p:cNvGrpSpPr/>
        <p:nvPr/>
      </p:nvGrpSpPr>
      <p:grpSpPr>
        <a:xfrm>
          <a:off x="0" y="0"/>
          <a:ext cx="0" cy="0"/>
          <a:chOff x="0" y="0"/>
          <a:chExt cx="0" cy="0"/>
        </a:xfrm>
      </p:grpSpPr>
      <p:sp>
        <p:nvSpPr>
          <p:cNvPr id="2" name="AutoShape 2"/>
          <p:cNvSpPr/>
          <p:nvPr/>
        </p:nvSpPr>
        <p:spPr>
          <a:xfrm>
            <a:off x="10571393" y="4151142"/>
            <a:ext cx="6917900" cy="5370880"/>
          </a:xfrm>
          <a:prstGeom prst="rect">
            <a:avLst/>
          </a:prstGeom>
          <a:solidFill>
            <a:srgbClr val="0A3A6F"/>
          </a:solidFill>
        </p:spPr>
      </p:sp>
      <p:sp>
        <p:nvSpPr>
          <p:cNvPr id="3" name="Freeform 3"/>
          <p:cNvSpPr/>
          <p:nvPr/>
        </p:nvSpPr>
        <p:spPr>
          <a:xfrm>
            <a:off x="10801387" y="4414865"/>
            <a:ext cx="6457913" cy="4843435"/>
          </a:xfrm>
          <a:custGeom>
            <a:avLst/>
            <a:gdLst/>
            <a:ahLst/>
            <a:cxnLst/>
            <a:rect l="l" t="t" r="r" b="b"/>
            <a:pathLst>
              <a:path w="6457913" h="4843435">
                <a:moveTo>
                  <a:pt x="0" y="0"/>
                </a:moveTo>
                <a:lnTo>
                  <a:pt x="6457913" y="0"/>
                </a:lnTo>
                <a:lnTo>
                  <a:pt x="6457913" y="4843435"/>
                </a:lnTo>
                <a:lnTo>
                  <a:pt x="0" y="4843435"/>
                </a:lnTo>
                <a:lnTo>
                  <a:pt x="0" y="0"/>
                </a:lnTo>
                <a:close/>
              </a:path>
            </a:pathLst>
          </a:custGeom>
          <a:blipFill>
            <a:blip r:embed="rId2"/>
            <a:stretch>
              <a:fillRect/>
            </a:stretch>
          </a:blipFill>
        </p:spPr>
      </p:sp>
      <p:sp>
        <p:nvSpPr>
          <p:cNvPr id="4" name="AutoShape 4"/>
          <p:cNvSpPr/>
          <p:nvPr/>
        </p:nvSpPr>
        <p:spPr>
          <a:xfrm>
            <a:off x="9661532" y="3218727"/>
            <a:ext cx="3368122" cy="3366584"/>
          </a:xfrm>
          <a:prstGeom prst="rect">
            <a:avLst/>
          </a:prstGeom>
          <a:solidFill>
            <a:srgbClr val="0A3A6F"/>
          </a:solidFill>
        </p:spPr>
      </p:sp>
      <p:sp>
        <p:nvSpPr>
          <p:cNvPr id="5" name="AutoShape 5"/>
          <p:cNvSpPr/>
          <p:nvPr/>
        </p:nvSpPr>
        <p:spPr>
          <a:xfrm>
            <a:off x="9822533" y="3378031"/>
            <a:ext cx="3046120" cy="3047975"/>
          </a:xfrm>
          <a:prstGeom prst="rect">
            <a:avLst/>
          </a:prstGeom>
          <a:solidFill>
            <a:srgbClr val="FFFFFF"/>
          </a:solidFill>
        </p:spPr>
      </p:sp>
      <p:sp>
        <p:nvSpPr>
          <p:cNvPr id="6" name="Freeform 6"/>
          <p:cNvSpPr/>
          <p:nvPr/>
        </p:nvSpPr>
        <p:spPr>
          <a:xfrm>
            <a:off x="10076602" y="3626651"/>
            <a:ext cx="2537982" cy="2550736"/>
          </a:xfrm>
          <a:custGeom>
            <a:avLst/>
            <a:gdLst/>
            <a:ahLst/>
            <a:cxnLst/>
            <a:rect l="l" t="t" r="r" b="b"/>
            <a:pathLst>
              <a:path w="2537982" h="2550736">
                <a:moveTo>
                  <a:pt x="0" y="0"/>
                </a:moveTo>
                <a:lnTo>
                  <a:pt x="2537982" y="0"/>
                </a:lnTo>
                <a:lnTo>
                  <a:pt x="2537982" y="2550735"/>
                </a:lnTo>
                <a:lnTo>
                  <a:pt x="0" y="255073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7" name="AutoShape 7"/>
          <p:cNvSpPr/>
          <p:nvPr/>
        </p:nvSpPr>
        <p:spPr>
          <a:xfrm>
            <a:off x="1028700" y="2550034"/>
            <a:ext cx="8280279" cy="6708266"/>
          </a:xfrm>
          <a:prstGeom prst="rect">
            <a:avLst/>
          </a:prstGeom>
          <a:solidFill>
            <a:srgbClr val="FFFFFF"/>
          </a:solidFill>
        </p:spPr>
      </p:sp>
      <p:grpSp>
        <p:nvGrpSpPr>
          <p:cNvPr id="8" name="Group 8"/>
          <p:cNvGrpSpPr/>
          <p:nvPr/>
        </p:nvGrpSpPr>
        <p:grpSpPr>
          <a:xfrm>
            <a:off x="1080002" y="407527"/>
            <a:ext cx="751970" cy="940051"/>
            <a:chOff x="0" y="0"/>
            <a:chExt cx="1002627" cy="1253401"/>
          </a:xfrm>
        </p:grpSpPr>
        <p:sp>
          <p:nvSpPr>
            <p:cNvPr id="9" name="Freeform 9"/>
            <p:cNvSpPr/>
            <p:nvPr/>
          </p:nvSpPr>
          <p:spPr>
            <a:xfrm>
              <a:off x="0" y="0"/>
              <a:ext cx="1002665" cy="1253363"/>
            </a:xfrm>
            <a:custGeom>
              <a:avLst/>
              <a:gdLst/>
              <a:ahLst/>
              <a:cxnLst/>
              <a:rect l="l" t="t" r="r" b="b"/>
              <a:pathLst>
                <a:path w="1002665" h="1253363">
                  <a:moveTo>
                    <a:pt x="0" y="0"/>
                  </a:moveTo>
                  <a:lnTo>
                    <a:pt x="1002665" y="0"/>
                  </a:lnTo>
                  <a:lnTo>
                    <a:pt x="1002665" y="1253363"/>
                  </a:lnTo>
                  <a:lnTo>
                    <a:pt x="0" y="1253363"/>
                  </a:lnTo>
                  <a:lnTo>
                    <a:pt x="0" y="0"/>
                  </a:lnTo>
                  <a:close/>
                </a:path>
              </a:pathLst>
            </a:custGeom>
            <a:blipFill>
              <a:blip r:embed="rId5"/>
              <a:stretch>
                <a:fillRect r="3" b="-3"/>
              </a:stretch>
            </a:blipFill>
          </p:spPr>
        </p:sp>
      </p:grpSp>
      <p:sp>
        <p:nvSpPr>
          <p:cNvPr id="10" name="TextBox 10"/>
          <p:cNvSpPr txBox="1"/>
          <p:nvPr/>
        </p:nvSpPr>
        <p:spPr>
          <a:xfrm>
            <a:off x="1080002" y="2675801"/>
            <a:ext cx="7678064" cy="6390057"/>
          </a:xfrm>
          <a:prstGeom prst="rect">
            <a:avLst/>
          </a:prstGeom>
        </p:spPr>
        <p:txBody>
          <a:bodyPr lIns="0" tIns="0" rIns="0" bIns="0" rtlCol="0" anchor="t">
            <a:spAutoFit/>
          </a:bodyPr>
          <a:lstStyle/>
          <a:p>
            <a:pPr marL="658053" lvl="1" indent="-329027" algn="l">
              <a:lnSpc>
                <a:spcPts val="4267"/>
              </a:lnSpc>
              <a:buFont typeface="Arial"/>
              <a:buChar char="•"/>
            </a:pPr>
            <a:r>
              <a:rPr lang="en-US" sz="3047">
                <a:solidFill>
                  <a:srgbClr val="000000"/>
                </a:solidFill>
                <a:latin typeface="Glacial Indifference"/>
                <a:ea typeface="Glacial Indifference"/>
                <a:cs typeface="Glacial Indifference"/>
                <a:sym typeface="Glacial Indifference"/>
              </a:rPr>
              <a:t>Een weerslagradar draait continu rond en zendt daarbij elektromagnetische pulsen (radiogolven) uit.</a:t>
            </a:r>
          </a:p>
          <a:p>
            <a:pPr marL="658053" lvl="1" indent="-329027" algn="l">
              <a:lnSpc>
                <a:spcPts val="4267"/>
              </a:lnSpc>
              <a:buFont typeface="Arial"/>
              <a:buChar char="•"/>
            </a:pPr>
            <a:r>
              <a:rPr lang="en-US" sz="3047">
                <a:solidFill>
                  <a:srgbClr val="000000"/>
                </a:solidFill>
                <a:latin typeface="Glacial Indifference"/>
                <a:ea typeface="Glacial Indifference"/>
                <a:cs typeface="Glacial Indifference"/>
                <a:sym typeface="Glacial Indifference"/>
              </a:rPr>
              <a:t>Wanneer deze pulsen neerslag raken weerkaatst er een deel en wordt dit signaal terug opgevangen. </a:t>
            </a:r>
          </a:p>
          <a:p>
            <a:pPr marL="658053" lvl="1" indent="-329027" algn="l">
              <a:lnSpc>
                <a:spcPts val="4267"/>
              </a:lnSpc>
              <a:buFont typeface="Arial"/>
              <a:buChar char="•"/>
            </a:pPr>
            <a:r>
              <a:rPr lang="en-US" sz="3047">
                <a:solidFill>
                  <a:srgbClr val="000000"/>
                </a:solidFill>
                <a:latin typeface="Glacial Indifference"/>
                <a:ea typeface="Glacial Indifference"/>
                <a:cs typeface="Glacial Indifference"/>
                <a:sym typeface="Glacial Indifference"/>
              </a:rPr>
              <a:t>De radar kan zo </a:t>
            </a:r>
            <a:r>
              <a:rPr lang="en-US" sz="3047" b="1">
                <a:solidFill>
                  <a:srgbClr val="000000"/>
                </a:solidFill>
                <a:latin typeface="Glacial Indifference Bold"/>
                <a:ea typeface="Glacial Indifference Bold"/>
                <a:cs typeface="Glacial Indifference Bold"/>
                <a:sym typeface="Glacial Indifference Bold"/>
              </a:rPr>
              <a:t>neerslag</a:t>
            </a:r>
            <a:r>
              <a:rPr lang="en-US" sz="3047">
                <a:solidFill>
                  <a:srgbClr val="000000"/>
                </a:solidFill>
                <a:latin typeface="Glacial Indifference"/>
                <a:ea typeface="Glacial Indifference"/>
                <a:cs typeface="Glacial Indifference"/>
                <a:sym typeface="Glacial Indifference"/>
              </a:rPr>
              <a:t> detecteren: regen, hagel of sneeuw.</a:t>
            </a:r>
          </a:p>
          <a:p>
            <a:pPr marL="658053" lvl="1" indent="-329027" algn="l">
              <a:lnSpc>
                <a:spcPts val="4267"/>
              </a:lnSpc>
              <a:buFont typeface="Arial"/>
              <a:buChar char="•"/>
            </a:pPr>
            <a:r>
              <a:rPr lang="en-US" sz="3047">
                <a:solidFill>
                  <a:srgbClr val="000000"/>
                </a:solidFill>
                <a:latin typeface="Glacial Indifference"/>
                <a:ea typeface="Glacial Indifference"/>
                <a:cs typeface="Glacial Indifference"/>
                <a:sym typeface="Glacial Indifference"/>
              </a:rPr>
              <a:t>De radar kan ook gevaarlijke weerfenomenen detecteren.  </a:t>
            </a:r>
          </a:p>
          <a:p>
            <a:pPr marL="658053" lvl="1" indent="-329027" algn="l">
              <a:lnSpc>
                <a:spcPts val="4267"/>
              </a:lnSpc>
              <a:buFont typeface="Arial"/>
              <a:buChar char="•"/>
            </a:pPr>
            <a:r>
              <a:rPr lang="en-US" sz="3047">
                <a:solidFill>
                  <a:srgbClr val="000000"/>
                </a:solidFill>
                <a:latin typeface="Glacial Indifference"/>
                <a:ea typeface="Glacial Indifference"/>
                <a:cs typeface="Glacial Indifference"/>
                <a:sym typeface="Glacial Indifference"/>
              </a:rPr>
              <a:t>De radar scant iedere 5 min. het gehele luchtruim.</a:t>
            </a: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A0BFE3"/>
        </a:solidFill>
        <a:effectLst/>
      </p:bgPr>
    </p:bg>
    <p:spTree>
      <p:nvGrpSpPr>
        <p:cNvPr id="1" name=""/>
        <p:cNvGrpSpPr/>
        <p:nvPr/>
      </p:nvGrpSpPr>
      <p:grpSpPr>
        <a:xfrm>
          <a:off x="0" y="0"/>
          <a:ext cx="0" cy="0"/>
          <a:chOff x="0" y="0"/>
          <a:chExt cx="0" cy="0"/>
        </a:xfrm>
      </p:grpSpPr>
      <p:sp>
        <p:nvSpPr>
          <p:cNvPr id="2" name="Freeform 2"/>
          <p:cNvSpPr/>
          <p:nvPr/>
        </p:nvSpPr>
        <p:spPr>
          <a:xfrm>
            <a:off x="1028700" y="0"/>
            <a:ext cx="6526003" cy="7577362"/>
          </a:xfrm>
          <a:custGeom>
            <a:avLst/>
            <a:gdLst/>
            <a:ahLst/>
            <a:cxnLst/>
            <a:rect l="l" t="t" r="r" b="b"/>
            <a:pathLst>
              <a:path w="6526003" h="7577362">
                <a:moveTo>
                  <a:pt x="0" y="0"/>
                </a:moveTo>
                <a:lnTo>
                  <a:pt x="6526003" y="0"/>
                </a:lnTo>
                <a:lnTo>
                  <a:pt x="6526003" y="7577362"/>
                </a:lnTo>
                <a:lnTo>
                  <a:pt x="0" y="7577362"/>
                </a:lnTo>
                <a:lnTo>
                  <a:pt x="0" y="0"/>
                </a:lnTo>
                <a:close/>
              </a:path>
            </a:pathLst>
          </a:custGeom>
          <a:blipFill>
            <a:blip r:embed="rId2"/>
            <a:stretch>
              <a:fillRect/>
            </a:stretch>
          </a:blipFill>
        </p:spPr>
      </p:sp>
      <p:grpSp>
        <p:nvGrpSpPr>
          <p:cNvPr id="3" name="Group 3"/>
          <p:cNvGrpSpPr/>
          <p:nvPr/>
        </p:nvGrpSpPr>
        <p:grpSpPr>
          <a:xfrm>
            <a:off x="1080002" y="407527"/>
            <a:ext cx="751970" cy="940051"/>
            <a:chOff x="0" y="0"/>
            <a:chExt cx="1002627" cy="1253401"/>
          </a:xfrm>
        </p:grpSpPr>
        <p:sp>
          <p:nvSpPr>
            <p:cNvPr id="4" name="Freeform 4"/>
            <p:cNvSpPr/>
            <p:nvPr/>
          </p:nvSpPr>
          <p:spPr>
            <a:xfrm>
              <a:off x="0" y="0"/>
              <a:ext cx="1002665" cy="1253363"/>
            </a:xfrm>
            <a:custGeom>
              <a:avLst/>
              <a:gdLst/>
              <a:ahLst/>
              <a:cxnLst/>
              <a:rect l="l" t="t" r="r" b="b"/>
              <a:pathLst>
                <a:path w="1002665" h="1253363">
                  <a:moveTo>
                    <a:pt x="0" y="0"/>
                  </a:moveTo>
                  <a:lnTo>
                    <a:pt x="1002665" y="0"/>
                  </a:lnTo>
                  <a:lnTo>
                    <a:pt x="1002665" y="1253363"/>
                  </a:lnTo>
                  <a:lnTo>
                    <a:pt x="0" y="1253363"/>
                  </a:lnTo>
                  <a:lnTo>
                    <a:pt x="0" y="0"/>
                  </a:lnTo>
                  <a:close/>
                </a:path>
              </a:pathLst>
            </a:custGeom>
            <a:blipFill>
              <a:blip r:embed="rId3"/>
              <a:stretch>
                <a:fillRect r="3" b="-3"/>
              </a:stretch>
            </a:blipFill>
          </p:spPr>
        </p:sp>
      </p:grpSp>
      <p:sp>
        <p:nvSpPr>
          <p:cNvPr id="5" name="AutoShape 5"/>
          <p:cNvSpPr/>
          <p:nvPr/>
        </p:nvSpPr>
        <p:spPr>
          <a:xfrm>
            <a:off x="9144000" y="2323030"/>
            <a:ext cx="5793019" cy="7963970"/>
          </a:xfrm>
          <a:prstGeom prst="rect">
            <a:avLst/>
          </a:prstGeom>
          <a:solidFill>
            <a:srgbClr val="FFFFFF"/>
          </a:solidFill>
        </p:spPr>
      </p:sp>
      <p:sp>
        <p:nvSpPr>
          <p:cNvPr id="6" name="Freeform 6"/>
          <p:cNvSpPr/>
          <p:nvPr/>
        </p:nvSpPr>
        <p:spPr>
          <a:xfrm>
            <a:off x="10648110" y="4820513"/>
            <a:ext cx="10184565" cy="6785467"/>
          </a:xfrm>
          <a:custGeom>
            <a:avLst/>
            <a:gdLst/>
            <a:ahLst/>
            <a:cxnLst/>
            <a:rect l="l" t="t" r="r" b="b"/>
            <a:pathLst>
              <a:path w="10184565" h="6785467">
                <a:moveTo>
                  <a:pt x="0" y="0"/>
                </a:moveTo>
                <a:lnTo>
                  <a:pt x="10184565" y="0"/>
                </a:lnTo>
                <a:lnTo>
                  <a:pt x="10184565" y="6785467"/>
                </a:lnTo>
                <a:lnTo>
                  <a:pt x="0" y="6785467"/>
                </a:lnTo>
                <a:lnTo>
                  <a:pt x="0" y="0"/>
                </a:lnTo>
                <a:close/>
              </a:path>
            </a:pathLst>
          </a:custGeom>
          <a:blipFill>
            <a:blip r:embed="rId4"/>
            <a:stretch>
              <a:fillRect/>
            </a:stretch>
          </a:blipFill>
        </p:spPr>
      </p:sp>
      <p:sp>
        <p:nvSpPr>
          <p:cNvPr id="7" name="TextBox 7"/>
          <p:cNvSpPr txBox="1"/>
          <p:nvPr/>
        </p:nvSpPr>
        <p:spPr>
          <a:xfrm>
            <a:off x="9190808" y="2356590"/>
            <a:ext cx="5746212" cy="5856657"/>
          </a:xfrm>
          <a:prstGeom prst="rect">
            <a:avLst/>
          </a:prstGeom>
        </p:spPr>
        <p:txBody>
          <a:bodyPr lIns="0" tIns="0" rIns="0" bIns="0" rtlCol="0" anchor="t">
            <a:spAutoFit/>
          </a:bodyPr>
          <a:lstStyle/>
          <a:p>
            <a:pPr marL="658053" lvl="1" indent="-329027" algn="l">
              <a:lnSpc>
                <a:spcPts val="4267"/>
              </a:lnSpc>
              <a:buFont typeface="Arial"/>
              <a:buChar char="•"/>
            </a:pPr>
            <a:r>
              <a:rPr lang="en-US" sz="3047">
                <a:solidFill>
                  <a:srgbClr val="000000"/>
                </a:solidFill>
                <a:latin typeface="Glacial Indifference"/>
                <a:ea typeface="Glacial Indifference"/>
                <a:cs typeface="Glacial Indifference"/>
                <a:sym typeface="Glacial Indifference"/>
              </a:rPr>
              <a:t>De radars van het KMI en de VMM maken deel uit van een groot Europees netwerk met meer dan 200 radars.</a:t>
            </a:r>
          </a:p>
          <a:p>
            <a:pPr marL="658053" lvl="1" indent="-329027" algn="l">
              <a:lnSpc>
                <a:spcPts val="4267"/>
              </a:lnSpc>
              <a:buFont typeface="Arial"/>
              <a:buChar char="•"/>
            </a:pPr>
            <a:r>
              <a:rPr lang="en-US" sz="3047">
                <a:solidFill>
                  <a:srgbClr val="000000"/>
                </a:solidFill>
                <a:latin typeface="Glacial Indifference"/>
                <a:ea typeface="Glacial Indifference"/>
                <a:cs typeface="Glacial Indifference"/>
                <a:sym typeface="Glacial Indifference"/>
              </a:rPr>
              <a:t>Om de 15 minuten wordt er van al die informatie samen één grote kaart gemaakt van heel Europa.</a:t>
            </a:r>
          </a:p>
          <a:p>
            <a:pPr marL="658053" lvl="1" indent="-329027" algn="l">
              <a:lnSpc>
                <a:spcPts val="4267"/>
              </a:lnSpc>
              <a:buFont typeface="Arial"/>
              <a:buChar char="•"/>
            </a:pPr>
            <a:r>
              <a:rPr lang="en-US" sz="3047">
                <a:solidFill>
                  <a:srgbClr val="000000"/>
                </a:solidFill>
                <a:latin typeface="Glacial Indifference"/>
                <a:ea typeface="Glacial Indifference"/>
                <a:cs typeface="Glacial Indifference"/>
                <a:sym typeface="Glacial Indifference"/>
              </a:rPr>
              <a:t> Zo kunnen we zien waar het regent en hoe de regen zich verplaatst over het continent.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A0BFE3"/>
        </a:solidFill>
        <a:effectLst/>
      </p:bgPr>
    </p:bg>
    <p:spTree>
      <p:nvGrpSpPr>
        <p:cNvPr id="1" name=""/>
        <p:cNvGrpSpPr/>
        <p:nvPr/>
      </p:nvGrpSpPr>
      <p:grpSpPr>
        <a:xfrm>
          <a:off x="0" y="0"/>
          <a:ext cx="0" cy="0"/>
          <a:chOff x="0" y="0"/>
          <a:chExt cx="0" cy="0"/>
        </a:xfrm>
      </p:grpSpPr>
      <p:sp>
        <p:nvSpPr>
          <p:cNvPr id="2" name="AutoShape 2"/>
          <p:cNvSpPr/>
          <p:nvPr/>
        </p:nvSpPr>
        <p:spPr>
          <a:xfrm>
            <a:off x="14198029" y="6660403"/>
            <a:ext cx="3061271" cy="2595656"/>
          </a:xfrm>
          <a:prstGeom prst="rect">
            <a:avLst/>
          </a:prstGeom>
          <a:solidFill>
            <a:srgbClr val="FFFFFF"/>
          </a:solidFill>
        </p:spPr>
      </p:sp>
      <p:sp>
        <p:nvSpPr>
          <p:cNvPr id="3" name="AutoShape 3"/>
          <p:cNvSpPr/>
          <p:nvPr/>
        </p:nvSpPr>
        <p:spPr>
          <a:xfrm>
            <a:off x="9038560" y="3243710"/>
            <a:ext cx="5017272" cy="6012349"/>
          </a:xfrm>
          <a:prstGeom prst="rect">
            <a:avLst/>
          </a:prstGeom>
          <a:solidFill>
            <a:srgbClr val="FFFFFF"/>
          </a:solidFill>
        </p:spPr>
      </p:sp>
      <p:sp>
        <p:nvSpPr>
          <p:cNvPr id="4" name="Freeform 4"/>
          <p:cNvSpPr/>
          <p:nvPr/>
        </p:nvSpPr>
        <p:spPr>
          <a:xfrm>
            <a:off x="9225847" y="3399955"/>
            <a:ext cx="4642698" cy="5699858"/>
          </a:xfrm>
          <a:custGeom>
            <a:avLst/>
            <a:gdLst/>
            <a:ahLst/>
            <a:cxnLst/>
            <a:rect l="l" t="t" r="r" b="b"/>
            <a:pathLst>
              <a:path w="4642698" h="5699858">
                <a:moveTo>
                  <a:pt x="0" y="0"/>
                </a:moveTo>
                <a:lnTo>
                  <a:pt x="4642697" y="0"/>
                </a:lnTo>
                <a:lnTo>
                  <a:pt x="4642697" y="5699859"/>
                </a:lnTo>
                <a:lnTo>
                  <a:pt x="0" y="5699859"/>
                </a:lnTo>
                <a:lnTo>
                  <a:pt x="0" y="0"/>
                </a:lnTo>
                <a:close/>
              </a:path>
            </a:pathLst>
          </a:custGeom>
          <a:blipFill>
            <a:blip r:embed="rId2"/>
            <a:stretch>
              <a:fillRect/>
            </a:stretch>
          </a:blipFill>
        </p:spPr>
      </p:sp>
      <p:sp>
        <p:nvSpPr>
          <p:cNvPr id="5" name="AutoShape 5"/>
          <p:cNvSpPr/>
          <p:nvPr/>
        </p:nvSpPr>
        <p:spPr>
          <a:xfrm>
            <a:off x="14198029" y="3845672"/>
            <a:ext cx="3061271" cy="2595656"/>
          </a:xfrm>
          <a:prstGeom prst="rect">
            <a:avLst/>
          </a:prstGeom>
          <a:solidFill>
            <a:srgbClr val="FFFFFF"/>
          </a:solidFill>
        </p:spPr>
      </p:sp>
      <p:sp>
        <p:nvSpPr>
          <p:cNvPr id="6" name="AutoShape 6"/>
          <p:cNvSpPr/>
          <p:nvPr/>
        </p:nvSpPr>
        <p:spPr>
          <a:xfrm>
            <a:off x="14198029" y="1028700"/>
            <a:ext cx="3061271" cy="2595656"/>
          </a:xfrm>
          <a:prstGeom prst="rect">
            <a:avLst/>
          </a:prstGeom>
          <a:solidFill>
            <a:srgbClr val="FFFFFF"/>
          </a:solidFill>
        </p:spPr>
      </p:sp>
      <p:grpSp>
        <p:nvGrpSpPr>
          <p:cNvPr id="7" name="Group 7"/>
          <p:cNvGrpSpPr/>
          <p:nvPr/>
        </p:nvGrpSpPr>
        <p:grpSpPr>
          <a:xfrm>
            <a:off x="14391463" y="6785866"/>
            <a:ext cx="2674402" cy="2344731"/>
            <a:chOff x="0" y="0"/>
            <a:chExt cx="1309839" cy="1148376"/>
          </a:xfrm>
        </p:grpSpPr>
        <p:sp>
          <p:nvSpPr>
            <p:cNvPr id="8" name="Freeform 8"/>
            <p:cNvSpPr/>
            <p:nvPr/>
          </p:nvSpPr>
          <p:spPr>
            <a:xfrm>
              <a:off x="0" y="0"/>
              <a:ext cx="1309839" cy="1148376"/>
            </a:xfrm>
            <a:custGeom>
              <a:avLst/>
              <a:gdLst/>
              <a:ahLst/>
              <a:cxnLst/>
              <a:rect l="l" t="t" r="r" b="b"/>
              <a:pathLst>
                <a:path w="1309839" h="1148376">
                  <a:moveTo>
                    <a:pt x="0" y="0"/>
                  </a:moveTo>
                  <a:lnTo>
                    <a:pt x="1309839" y="0"/>
                  </a:lnTo>
                  <a:lnTo>
                    <a:pt x="1309839" y="1148376"/>
                  </a:lnTo>
                  <a:lnTo>
                    <a:pt x="0" y="1148376"/>
                  </a:lnTo>
                  <a:close/>
                </a:path>
              </a:pathLst>
            </a:custGeom>
            <a:blipFill>
              <a:blip r:embed="rId3"/>
              <a:stretch>
                <a:fillRect l="-15795" r="-15795"/>
              </a:stretch>
            </a:blipFill>
          </p:spPr>
        </p:sp>
      </p:grpSp>
      <p:grpSp>
        <p:nvGrpSpPr>
          <p:cNvPr id="9" name="Group 9"/>
          <p:cNvGrpSpPr/>
          <p:nvPr/>
        </p:nvGrpSpPr>
        <p:grpSpPr>
          <a:xfrm>
            <a:off x="14391463" y="3971135"/>
            <a:ext cx="2674402" cy="2344731"/>
            <a:chOff x="0" y="0"/>
            <a:chExt cx="1309839" cy="1148376"/>
          </a:xfrm>
        </p:grpSpPr>
        <p:sp>
          <p:nvSpPr>
            <p:cNvPr id="10" name="Freeform 10"/>
            <p:cNvSpPr/>
            <p:nvPr/>
          </p:nvSpPr>
          <p:spPr>
            <a:xfrm>
              <a:off x="0" y="0"/>
              <a:ext cx="1309839" cy="1148376"/>
            </a:xfrm>
            <a:custGeom>
              <a:avLst/>
              <a:gdLst/>
              <a:ahLst/>
              <a:cxnLst/>
              <a:rect l="l" t="t" r="r" b="b"/>
              <a:pathLst>
                <a:path w="1309839" h="1148376">
                  <a:moveTo>
                    <a:pt x="0" y="0"/>
                  </a:moveTo>
                  <a:lnTo>
                    <a:pt x="1309839" y="0"/>
                  </a:lnTo>
                  <a:lnTo>
                    <a:pt x="1309839" y="1148376"/>
                  </a:lnTo>
                  <a:lnTo>
                    <a:pt x="0" y="1148376"/>
                  </a:lnTo>
                  <a:close/>
                </a:path>
              </a:pathLst>
            </a:custGeom>
            <a:blipFill>
              <a:blip r:embed="rId4"/>
              <a:stretch>
                <a:fillRect l="-13762" r="-13762"/>
              </a:stretch>
            </a:blipFill>
          </p:spPr>
        </p:sp>
      </p:grpSp>
      <p:grpSp>
        <p:nvGrpSpPr>
          <p:cNvPr id="11" name="Group 11"/>
          <p:cNvGrpSpPr/>
          <p:nvPr/>
        </p:nvGrpSpPr>
        <p:grpSpPr>
          <a:xfrm>
            <a:off x="14391463" y="1158041"/>
            <a:ext cx="2674402" cy="2344731"/>
            <a:chOff x="0" y="0"/>
            <a:chExt cx="1309839" cy="1148376"/>
          </a:xfrm>
        </p:grpSpPr>
        <p:sp>
          <p:nvSpPr>
            <p:cNvPr id="12" name="Freeform 12"/>
            <p:cNvSpPr/>
            <p:nvPr/>
          </p:nvSpPr>
          <p:spPr>
            <a:xfrm>
              <a:off x="0" y="0"/>
              <a:ext cx="1309839" cy="1148376"/>
            </a:xfrm>
            <a:custGeom>
              <a:avLst/>
              <a:gdLst/>
              <a:ahLst/>
              <a:cxnLst/>
              <a:rect l="l" t="t" r="r" b="b"/>
              <a:pathLst>
                <a:path w="1309839" h="1148376">
                  <a:moveTo>
                    <a:pt x="0" y="0"/>
                  </a:moveTo>
                  <a:lnTo>
                    <a:pt x="1309839" y="0"/>
                  </a:lnTo>
                  <a:lnTo>
                    <a:pt x="1309839" y="1148376"/>
                  </a:lnTo>
                  <a:lnTo>
                    <a:pt x="0" y="1148376"/>
                  </a:lnTo>
                  <a:close/>
                </a:path>
              </a:pathLst>
            </a:custGeom>
            <a:blipFill>
              <a:blip r:embed="rId5"/>
              <a:stretch>
                <a:fillRect l="-15795" r="-15795"/>
              </a:stretch>
            </a:blipFill>
          </p:spPr>
        </p:sp>
      </p:grpSp>
      <p:sp>
        <p:nvSpPr>
          <p:cNvPr id="13" name="AutoShape 13"/>
          <p:cNvSpPr/>
          <p:nvPr/>
        </p:nvSpPr>
        <p:spPr>
          <a:xfrm>
            <a:off x="781062" y="0"/>
            <a:ext cx="8115300" cy="7577362"/>
          </a:xfrm>
          <a:prstGeom prst="rect">
            <a:avLst/>
          </a:prstGeom>
          <a:solidFill>
            <a:srgbClr val="0A3A6F"/>
          </a:solidFill>
        </p:spPr>
      </p:sp>
      <p:sp>
        <p:nvSpPr>
          <p:cNvPr id="14" name="Freeform 14"/>
          <p:cNvSpPr/>
          <p:nvPr/>
        </p:nvSpPr>
        <p:spPr>
          <a:xfrm>
            <a:off x="327545" y="5143500"/>
            <a:ext cx="1614522" cy="4975486"/>
          </a:xfrm>
          <a:custGeom>
            <a:avLst/>
            <a:gdLst/>
            <a:ahLst/>
            <a:cxnLst/>
            <a:rect l="l" t="t" r="r" b="b"/>
            <a:pathLst>
              <a:path w="1614522" h="4975486">
                <a:moveTo>
                  <a:pt x="0" y="0"/>
                </a:moveTo>
                <a:lnTo>
                  <a:pt x="1614522" y="0"/>
                </a:lnTo>
                <a:lnTo>
                  <a:pt x="1614522" y="4975486"/>
                </a:lnTo>
                <a:lnTo>
                  <a:pt x="0" y="4975486"/>
                </a:lnTo>
                <a:lnTo>
                  <a:pt x="0" y="0"/>
                </a:lnTo>
                <a:close/>
              </a:path>
            </a:pathLst>
          </a:custGeom>
          <a:blipFill>
            <a:blip r:embed="rId6"/>
            <a:stretch>
              <a:fillRect l="-74047" t="-37966" r="-349571"/>
            </a:stretch>
          </a:blipFill>
        </p:spPr>
      </p:sp>
      <p:sp>
        <p:nvSpPr>
          <p:cNvPr id="15" name="AutoShape 15"/>
          <p:cNvSpPr/>
          <p:nvPr/>
        </p:nvSpPr>
        <p:spPr>
          <a:xfrm>
            <a:off x="1942067" y="0"/>
            <a:ext cx="6668545" cy="7137597"/>
          </a:xfrm>
          <a:prstGeom prst="rect">
            <a:avLst/>
          </a:prstGeom>
          <a:solidFill>
            <a:srgbClr val="FFFFFF"/>
          </a:solidFill>
        </p:spPr>
      </p:sp>
      <p:sp>
        <p:nvSpPr>
          <p:cNvPr id="16" name="TextBox 16"/>
          <p:cNvSpPr txBox="1"/>
          <p:nvPr/>
        </p:nvSpPr>
        <p:spPr>
          <a:xfrm>
            <a:off x="2258345" y="502588"/>
            <a:ext cx="6035990" cy="4256457"/>
          </a:xfrm>
          <a:prstGeom prst="rect">
            <a:avLst/>
          </a:prstGeom>
        </p:spPr>
        <p:txBody>
          <a:bodyPr lIns="0" tIns="0" rIns="0" bIns="0" rtlCol="0" anchor="t">
            <a:spAutoFit/>
          </a:bodyPr>
          <a:lstStyle/>
          <a:p>
            <a:pPr marL="658053" lvl="1" indent="-329027" algn="l">
              <a:lnSpc>
                <a:spcPts val="4267"/>
              </a:lnSpc>
              <a:buFont typeface="Arial"/>
              <a:buChar char="•"/>
            </a:pPr>
            <a:r>
              <a:rPr lang="en-US" sz="3047">
                <a:solidFill>
                  <a:srgbClr val="000000"/>
                </a:solidFill>
                <a:latin typeface="Glacial Indifference"/>
                <a:ea typeface="Glacial Indifference"/>
                <a:cs typeface="Glacial Indifference"/>
                <a:sym typeface="Glacial Indifference"/>
              </a:rPr>
              <a:t>Sinds 2014 beschikt het KMI over een </a:t>
            </a:r>
            <a:r>
              <a:rPr lang="en-US" sz="3047" b="1">
                <a:solidFill>
                  <a:srgbClr val="000000"/>
                </a:solidFill>
                <a:latin typeface="Glacial Indifference Bold"/>
                <a:ea typeface="Glacial Indifference Bold"/>
                <a:cs typeface="Glacial Indifference Bold"/>
                <a:sym typeface="Glacial Indifference Bold"/>
              </a:rPr>
              <a:t>netwerk van LIDAR-ceilometers.</a:t>
            </a:r>
          </a:p>
          <a:p>
            <a:pPr marL="658053" lvl="1" indent="-329027" algn="l">
              <a:lnSpc>
                <a:spcPts val="4267"/>
              </a:lnSpc>
              <a:buFont typeface="Arial"/>
              <a:buChar char="•"/>
            </a:pPr>
            <a:r>
              <a:rPr lang="en-US" sz="3047">
                <a:solidFill>
                  <a:srgbClr val="000000"/>
                </a:solidFill>
                <a:latin typeface="Glacial Indifference"/>
                <a:ea typeface="Glacial Indifference"/>
                <a:cs typeface="Glacial Indifference"/>
                <a:sym typeface="Glacial Indifference"/>
              </a:rPr>
              <a:t>LIDAR zendt geen radiogolven uit maar laserflitsen.</a:t>
            </a:r>
          </a:p>
          <a:p>
            <a:pPr marL="658053" lvl="1" indent="-329027" algn="l">
              <a:lnSpc>
                <a:spcPts val="4267"/>
              </a:lnSpc>
              <a:buFont typeface="Arial"/>
              <a:buChar char="•"/>
            </a:pPr>
            <a:r>
              <a:rPr lang="en-US" sz="3047">
                <a:solidFill>
                  <a:srgbClr val="000000"/>
                </a:solidFill>
                <a:latin typeface="Glacial Indifference"/>
                <a:ea typeface="Glacial Indifference"/>
                <a:cs typeface="Glacial Indifference"/>
                <a:sym typeface="Glacial Indifference"/>
              </a:rPr>
              <a:t>Dit systeem wordt gebruikt om de </a:t>
            </a:r>
            <a:r>
              <a:rPr lang="en-US" sz="3047" b="1">
                <a:solidFill>
                  <a:srgbClr val="000000"/>
                </a:solidFill>
                <a:latin typeface="Glacial Indifference Bold"/>
                <a:ea typeface="Glacial Indifference Bold"/>
                <a:cs typeface="Glacial Indifference Bold"/>
                <a:sym typeface="Glacial Indifference Bold"/>
              </a:rPr>
              <a:t>hoogte van de wolkenbasis</a:t>
            </a:r>
            <a:r>
              <a:rPr lang="en-US" sz="3047">
                <a:solidFill>
                  <a:srgbClr val="000000"/>
                </a:solidFill>
                <a:latin typeface="Glacial Indifference"/>
                <a:ea typeface="Glacial Indifference"/>
                <a:cs typeface="Glacial Indifference"/>
                <a:sym typeface="Glacial Indifference"/>
              </a:rPr>
              <a:t> te meten.</a:t>
            </a:r>
          </a:p>
        </p:txBody>
      </p:sp>
      <p:grpSp>
        <p:nvGrpSpPr>
          <p:cNvPr id="17" name="Group 17"/>
          <p:cNvGrpSpPr/>
          <p:nvPr/>
        </p:nvGrpSpPr>
        <p:grpSpPr>
          <a:xfrm>
            <a:off x="1080002" y="407527"/>
            <a:ext cx="751970" cy="940051"/>
            <a:chOff x="0" y="0"/>
            <a:chExt cx="1002627" cy="1253401"/>
          </a:xfrm>
        </p:grpSpPr>
        <p:sp>
          <p:nvSpPr>
            <p:cNvPr id="18" name="Freeform 18"/>
            <p:cNvSpPr/>
            <p:nvPr/>
          </p:nvSpPr>
          <p:spPr>
            <a:xfrm>
              <a:off x="0" y="0"/>
              <a:ext cx="1002665" cy="1253363"/>
            </a:xfrm>
            <a:custGeom>
              <a:avLst/>
              <a:gdLst/>
              <a:ahLst/>
              <a:cxnLst/>
              <a:rect l="l" t="t" r="r" b="b"/>
              <a:pathLst>
                <a:path w="1002665" h="1253363">
                  <a:moveTo>
                    <a:pt x="0" y="0"/>
                  </a:moveTo>
                  <a:lnTo>
                    <a:pt x="1002665" y="0"/>
                  </a:lnTo>
                  <a:lnTo>
                    <a:pt x="1002665" y="1253363"/>
                  </a:lnTo>
                  <a:lnTo>
                    <a:pt x="0" y="1253363"/>
                  </a:lnTo>
                  <a:lnTo>
                    <a:pt x="0" y="0"/>
                  </a:lnTo>
                  <a:close/>
                </a:path>
              </a:pathLst>
            </a:custGeom>
            <a:blipFill>
              <a:blip r:embed="rId7"/>
              <a:stretch>
                <a:fillRect r="3" b="-3"/>
              </a:stretch>
            </a:blipFill>
          </p:spPr>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0"/>
            <a:ext cx="18288000" cy="10853606"/>
            <a:chOff x="0" y="0"/>
            <a:chExt cx="1444978" cy="857569"/>
          </a:xfrm>
        </p:grpSpPr>
        <p:sp>
          <p:nvSpPr>
            <p:cNvPr id="3" name="Freeform 3"/>
            <p:cNvSpPr/>
            <p:nvPr/>
          </p:nvSpPr>
          <p:spPr>
            <a:xfrm>
              <a:off x="0" y="0"/>
              <a:ext cx="1444978" cy="857569"/>
            </a:xfrm>
            <a:custGeom>
              <a:avLst/>
              <a:gdLst/>
              <a:ahLst/>
              <a:cxnLst/>
              <a:rect l="l" t="t" r="r" b="b"/>
              <a:pathLst>
                <a:path w="1444978" h="857569">
                  <a:moveTo>
                    <a:pt x="0" y="0"/>
                  </a:moveTo>
                  <a:lnTo>
                    <a:pt x="1444978" y="0"/>
                  </a:lnTo>
                  <a:lnTo>
                    <a:pt x="1444978" y="857569"/>
                  </a:lnTo>
                  <a:lnTo>
                    <a:pt x="0" y="857569"/>
                  </a:lnTo>
                  <a:close/>
                </a:path>
              </a:pathLst>
            </a:custGeom>
            <a:blipFill>
              <a:blip r:embed="rId2"/>
              <a:stretch>
                <a:fillRect t="-34248" b="-34248"/>
              </a:stretch>
            </a:blipFill>
          </p:spPr>
        </p:sp>
      </p:grpSp>
      <p:grpSp>
        <p:nvGrpSpPr>
          <p:cNvPr id="4" name="Group 4"/>
          <p:cNvGrpSpPr/>
          <p:nvPr/>
        </p:nvGrpSpPr>
        <p:grpSpPr>
          <a:xfrm>
            <a:off x="1080002" y="307781"/>
            <a:ext cx="1540574" cy="1925907"/>
            <a:chOff x="0" y="0"/>
            <a:chExt cx="2054098" cy="2567876"/>
          </a:xfrm>
        </p:grpSpPr>
        <p:sp>
          <p:nvSpPr>
            <p:cNvPr id="5" name="Freeform 5"/>
            <p:cNvSpPr/>
            <p:nvPr/>
          </p:nvSpPr>
          <p:spPr>
            <a:xfrm>
              <a:off x="0" y="0"/>
              <a:ext cx="2054098" cy="2567940"/>
            </a:xfrm>
            <a:custGeom>
              <a:avLst/>
              <a:gdLst/>
              <a:ahLst/>
              <a:cxnLst/>
              <a:rect l="l" t="t" r="r" b="b"/>
              <a:pathLst>
                <a:path w="2054098" h="2567940">
                  <a:moveTo>
                    <a:pt x="0" y="0"/>
                  </a:moveTo>
                  <a:lnTo>
                    <a:pt x="2054098" y="0"/>
                  </a:lnTo>
                  <a:lnTo>
                    <a:pt x="2054098" y="2567940"/>
                  </a:lnTo>
                  <a:lnTo>
                    <a:pt x="0" y="2567940"/>
                  </a:lnTo>
                  <a:lnTo>
                    <a:pt x="0" y="0"/>
                  </a:lnTo>
                  <a:close/>
                </a:path>
              </a:pathLst>
            </a:custGeom>
            <a:blipFill>
              <a:blip r:embed="rId3"/>
              <a:stretch>
                <a:fillRect b="2"/>
              </a:stretch>
            </a:blipFill>
          </p:spPr>
        </p:sp>
      </p:grpSp>
      <p:sp>
        <p:nvSpPr>
          <p:cNvPr id="6" name="TextBox 6"/>
          <p:cNvSpPr txBox="1"/>
          <p:nvPr/>
        </p:nvSpPr>
        <p:spPr>
          <a:xfrm>
            <a:off x="6740328" y="1266825"/>
            <a:ext cx="10518972" cy="4443281"/>
          </a:xfrm>
          <a:prstGeom prst="rect">
            <a:avLst/>
          </a:prstGeom>
        </p:spPr>
        <p:txBody>
          <a:bodyPr lIns="0" tIns="0" rIns="0" bIns="0" rtlCol="0" anchor="t">
            <a:spAutoFit/>
          </a:bodyPr>
          <a:lstStyle/>
          <a:p>
            <a:pPr marL="0" lvl="0" indent="0" algn="r">
              <a:lnSpc>
                <a:spcPts val="11486"/>
              </a:lnSpc>
            </a:pPr>
            <a:r>
              <a:rPr lang="en-US" sz="11602">
                <a:solidFill>
                  <a:srgbClr val="D0EAF9"/>
                </a:solidFill>
                <a:latin typeface="Intro Rust"/>
                <a:ea typeface="Intro Rust"/>
                <a:cs typeface="Intro Rust"/>
                <a:sym typeface="Intro Rust"/>
              </a:rPr>
              <a:t>Teledetectie vanuit de ruimte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A0BFE3"/>
        </a:solidFill>
        <a:effectLst/>
      </p:bgPr>
    </p:bg>
    <p:spTree>
      <p:nvGrpSpPr>
        <p:cNvPr id="1" name=""/>
        <p:cNvGrpSpPr/>
        <p:nvPr/>
      </p:nvGrpSpPr>
      <p:grpSpPr>
        <a:xfrm>
          <a:off x="0" y="0"/>
          <a:ext cx="0" cy="0"/>
          <a:chOff x="0" y="0"/>
          <a:chExt cx="0" cy="0"/>
        </a:xfrm>
      </p:grpSpPr>
      <p:grpSp>
        <p:nvGrpSpPr>
          <p:cNvPr id="2" name="Group 2"/>
          <p:cNvGrpSpPr/>
          <p:nvPr/>
        </p:nvGrpSpPr>
        <p:grpSpPr>
          <a:xfrm>
            <a:off x="1080002" y="407527"/>
            <a:ext cx="751970" cy="940051"/>
            <a:chOff x="0" y="0"/>
            <a:chExt cx="1002627" cy="1253401"/>
          </a:xfrm>
        </p:grpSpPr>
        <p:sp>
          <p:nvSpPr>
            <p:cNvPr id="3" name="Freeform 3"/>
            <p:cNvSpPr/>
            <p:nvPr/>
          </p:nvSpPr>
          <p:spPr>
            <a:xfrm>
              <a:off x="0" y="0"/>
              <a:ext cx="1002665" cy="1253363"/>
            </a:xfrm>
            <a:custGeom>
              <a:avLst/>
              <a:gdLst/>
              <a:ahLst/>
              <a:cxnLst/>
              <a:rect l="l" t="t" r="r" b="b"/>
              <a:pathLst>
                <a:path w="1002665" h="1253363">
                  <a:moveTo>
                    <a:pt x="0" y="0"/>
                  </a:moveTo>
                  <a:lnTo>
                    <a:pt x="1002665" y="0"/>
                  </a:lnTo>
                  <a:lnTo>
                    <a:pt x="1002665" y="1253363"/>
                  </a:lnTo>
                  <a:lnTo>
                    <a:pt x="0" y="1253363"/>
                  </a:lnTo>
                  <a:lnTo>
                    <a:pt x="0" y="0"/>
                  </a:lnTo>
                  <a:close/>
                </a:path>
              </a:pathLst>
            </a:custGeom>
            <a:blipFill>
              <a:blip r:embed="rId2"/>
              <a:stretch>
                <a:fillRect r="3" b="-3"/>
              </a:stretch>
            </a:blipFill>
          </p:spPr>
        </p:sp>
      </p:grpSp>
      <p:sp>
        <p:nvSpPr>
          <p:cNvPr id="4" name="AutoShape 4"/>
          <p:cNvSpPr/>
          <p:nvPr/>
        </p:nvSpPr>
        <p:spPr>
          <a:xfrm>
            <a:off x="9144000" y="2709638"/>
            <a:ext cx="8115300" cy="7577362"/>
          </a:xfrm>
          <a:prstGeom prst="rect">
            <a:avLst/>
          </a:prstGeom>
          <a:solidFill>
            <a:srgbClr val="0A3A6F"/>
          </a:solidFill>
        </p:spPr>
      </p:sp>
      <p:sp>
        <p:nvSpPr>
          <p:cNvPr id="5" name="Freeform 5"/>
          <p:cNvSpPr/>
          <p:nvPr/>
        </p:nvSpPr>
        <p:spPr>
          <a:xfrm>
            <a:off x="9326898" y="2925794"/>
            <a:ext cx="7749504" cy="5792754"/>
          </a:xfrm>
          <a:custGeom>
            <a:avLst/>
            <a:gdLst/>
            <a:ahLst/>
            <a:cxnLst/>
            <a:rect l="l" t="t" r="r" b="b"/>
            <a:pathLst>
              <a:path w="7749504" h="5792754">
                <a:moveTo>
                  <a:pt x="0" y="0"/>
                </a:moveTo>
                <a:lnTo>
                  <a:pt x="7749504" y="0"/>
                </a:lnTo>
                <a:lnTo>
                  <a:pt x="7749504" y="5792754"/>
                </a:lnTo>
                <a:lnTo>
                  <a:pt x="0" y="5792754"/>
                </a:lnTo>
                <a:lnTo>
                  <a:pt x="0" y="0"/>
                </a:lnTo>
                <a:close/>
              </a:path>
            </a:pathLst>
          </a:custGeom>
          <a:blipFill>
            <a:blip r:embed="rId3"/>
            <a:stretch>
              <a:fillRect/>
            </a:stretch>
          </a:blipFill>
        </p:spPr>
      </p:sp>
      <p:sp>
        <p:nvSpPr>
          <p:cNvPr id="6" name="AutoShape 6"/>
          <p:cNvSpPr/>
          <p:nvPr/>
        </p:nvSpPr>
        <p:spPr>
          <a:xfrm>
            <a:off x="5550682" y="5465908"/>
            <a:ext cx="5719945" cy="3464990"/>
          </a:xfrm>
          <a:prstGeom prst="rect">
            <a:avLst/>
          </a:prstGeom>
          <a:solidFill>
            <a:srgbClr val="FFFFFF"/>
          </a:solidFill>
        </p:spPr>
      </p:sp>
      <p:sp>
        <p:nvSpPr>
          <p:cNvPr id="7" name="Freeform 7"/>
          <p:cNvSpPr/>
          <p:nvPr/>
        </p:nvSpPr>
        <p:spPr>
          <a:xfrm>
            <a:off x="5694383" y="5670047"/>
            <a:ext cx="5432544" cy="3056711"/>
          </a:xfrm>
          <a:custGeom>
            <a:avLst/>
            <a:gdLst/>
            <a:ahLst/>
            <a:cxnLst/>
            <a:rect l="l" t="t" r="r" b="b"/>
            <a:pathLst>
              <a:path w="5432544" h="3056711">
                <a:moveTo>
                  <a:pt x="0" y="0"/>
                </a:moveTo>
                <a:lnTo>
                  <a:pt x="5432543" y="0"/>
                </a:lnTo>
                <a:lnTo>
                  <a:pt x="5432543" y="3056711"/>
                </a:lnTo>
                <a:lnTo>
                  <a:pt x="0" y="3056711"/>
                </a:lnTo>
                <a:lnTo>
                  <a:pt x="0" y="0"/>
                </a:lnTo>
                <a:close/>
              </a:path>
            </a:pathLst>
          </a:custGeom>
          <a:blipFill>
            <a:blip r:embed="rId4"/>
            <a:stretch>
              <a:fillRect/>
            </a:stretch>
          </a:blipFill>
        </p:spPr>
      </p:sp>
      <p:sp>
        <p:nvSpPr>
          <p:cNvPr id="8" name="AutoShape 8"/>
          <p:cNvSpPr/>
          <p:nvPr/>
        </p:nvSpPr>
        <p:spPr>
          <a:xfrm>
            <a:off x="2001009" y="6662372"/>
            <a:ext cx="4817201" cy="3300937"/>
          </a:xfrm>
          <a:prstGeom prst="rect">
            <a:avLst/>
          </a:prstGeom>
          <a:solidFill>
            <a:srgbClr val="FFFFFF"/>
          </a:solidFill>
        </p:spPr>
      </p:sp>
      <p:sp>
        <p:nvSpPr>
          <p:cNvPr id="9" name="AutoShape 9"/>
          <p:cNvSpPr/>
          <p:nvPr/>
        </p:nvSpPr>
        <p:spPr>
          <a:xfrm>
            <a:off x="1831972" y="1840305"/>
            <a:ext cx="5888982" cy="3464990"/>
          </a:xfrm>
          <a:prstGeom prst="rect">
            <a:avLst/>
          </a:prstGeom>
          <a:solidFill>
            <a:srgbClr val="FFFFFF"/>
          </a:solidFill>
        </p:spPr>
      </p:sp>
      <p:sp>
        <p:nvSpPr>
          <p:cNvPr id="10" name="Freeform 10"/>
          <p:cNvSpPr/>
          <p:nvPr/>
        </p:nvSpPr>
        <p:spPr>
          <a:xfrm>
            <a:off x="2127965" y="6792695"/>
            <a:ext cx="4563289" cy="3040291"/>
          </a:xfrm>
          <a:custGeom>
            <a:avLst/>
            <a:gdLst/>
            <a:ahLst/>
            <a:cxnLst/>
            <a:rect l="l" t="t" r="r" b="b"/>
            <a:pathLst>
              <a:path w="4563289" h="3040291">
                <a:moveTo>
                  <a:pt x="0" y="0"/>
                </a:moveTo>
                <a:lnTo>
                  <a:pt x="4563289" y="0"/>
                </a:lnTo>
                <a:lnTo>
                  <a:pt x="4563289" y="3040291"/>
                </a:lnTo>
                <a:lnTo>
                  <a:pt x="0" y="3040291"/>
                </a:lnTo>
                <a:lnTo>
                  <a:pt x="0" y="0"/>
                </a:lnTo>
                <a:close/>
              </a:path>
            </a:pathLst>
          </a:custGeom>
          <a:blipFill>
            <a:blip r:embed="rId5"/>
            <a:stretch>
              <a:fillRect/>
            </a:stretch>
          </a:blipFill>
        </p:spPr>
      </p:sp>
      <p:sp>
        <p:nvSpPr>
          <p:cNvPr id="11" name="TextBox 11"/>
          <p:cNvSpPr txBox="1"/>
          <p:nvPr/>
        </p:nvSpPr>
        <p:spPr>
          <a:xfrm>
            <a:off x="1916490" y="2065310"/>
            <a:ext cx="5719945" cy="2957830"/>
          </a:xfrm>
          <a:prstGeom prst="rect">
            <a:avLst/>
          </a:prstGeom>
        </p:spPr>
        <p:txBody>
          <a:bodyPr lIns="0" tIns="0" rIns="0" bIns="0" rtlCol="0" anchor="t">
            <a:spAutoFit/>
          </a:bodyPr>
          <a:lstStyle/>
          <a:p>
            <a:pPr marL="0" lvl="0" indent="0" algn="l">
              <a:lnSpc>
                <a:spcPts val="3920"/>
              </a:lnSpc>
            </a:pPr>
            <a:r>
              <a:rPr lang="en-US" sz="2800" b="1">
                <a:solidFill>
                  <a:srgbClr val="000000"/>
                </a:solidFill>
                <a:latin typeface="Glacial Indifference Bold"/>
                <a:ea typeface="Glacial Indifference Bold"/>
                <a:cs typeface="Glacial Indifference Bold"/>
                <a:sym typeface="Glacial Indifference Bold"/>
              </a:rPr>
              <a:t>1986: EUMETSAT</a:t>
            </a:r>
            <a:r>
              <a:rPr lang="en-US" sz="2800">
                <a:solidFill>
                  <a:srgbClr val="000000"/>
                </a:solidFill>
                <a:latin typeface="Glacial Indifference"/>
                <a:ea typeface="Glacial Indifference"/>
                <a:cs typeface="Glacial Indifference"/>
                <a:sym typeface="Glacial Indifference"/>
              </a:rPr>
              <a:t>, de Europese Organisatie voor de Exploitatie van Meteorologische Satellieten werd opgericht om weerbeelden en data te verzamelen voor de deelnemende landen, waaronder het KMI.</a:t>
            </a:r>
          </a:p>
        </p:txBody>
      </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A0BFE3"/>
        </a:solidFill>
        <a:effectLst/>
      </p:bgPr>
    </p:bg>
    <p:spTree>
      <p:nvGrpSpPr>
        <p:cNvPr id="1" name=""/>
        <p:cNvGrpSpPr/>
        <p:nvPr/>
      </p:nvGrpSpPr>
      <p:grpSpPr>
        <a:xfrm>
          <a:off x="0" y="0"/>
          <a:ext cx="0" cy="0"/>
          <a:chOff x="0" y="0"/>
          <a:chExt cx="0" cy="0"/>
        </a:xfrm>
      </p:grpSpPr>
      <p:sp>
        <p:nvSpPr>
          <p:cNvPr id="2" name="AutoShape 2"/>
          <p:cNvSpPr/>
          <p:nvPr/>
        </p:nvSpPr>
        <p:spPr>
          <a:xfrm>
            <a:off x="1028700" y="0"/>
            <a:ext cx="4755565" cy="5908148"/>
          </a:xfrm>
          <a:prstGeom prst="rect">
            <a:avLst/>
          </a:prstGeom>
          <a:solidFill>
            <a:srgbClr val="0A3A6F"/>
          </a:solidFill>
        </p:spPr>
      </p:sp>
      <p:grpSp>
        <p:nvGrpSpPr>
          <p:cNvPr id="3" name="Group 3"/>
          <p:cNvGrpSpPr/>
          <p:nvPr/>
        </p:nvGrpSpPr>
        <p:grpSpPr>
          <a:xfrm>
            <a:off x="1080002" y="407527"/>
            <a:ext cx="751970" cy="940051"/>
            <a:chOff x="0" y="0"/>
            <a:chExt cx="1002627" cy="1253401"/>
          </a:xfrm>
        </p:grpSpPr>
        <p:sp>
          <p:nvSpPr>
            <p:cNvPr id="4" name="Freeform 4"/>
            <p:cNvSpPr/>
            <p:nvPr/>
          </p:nvSpPr>
          <p:spPr>
            <a:xfrm>
              <a:off x="0" y="0"/>
              <a:ext cx="1002665" cy="1253363"/>
            </a:xfrm>
            <a:custGeom>
              <a:avLst/>
              <a:gdLst/>
              <a:ahLst/>
              <a:cxnLst/>
              <a:rect l="l" t="t" r="r" b="b"/>
              <a:pathLst>
                <a:path w="1002665" h="1253363">
                  <a:moveTo>
                    <a:pt x="0" y="0"/>
                  </a:moveTo>
                  <a:lnTo>
                    <a:pt x="1002665" y="0"/>
                  </a:lnTo>
                  <a:lnTo>
                    <a:pt x="1002665" y="1253363"/>
                  </a:lnTo>
                  <a:lnTo>
                    <a:pt x="0" y="1253363"/>
                  </a:lnTo>
                  <a:lnTo>
                    <a:pt x="0" y="0"/>
                  </a:lnTo>
                  <a:close/>
                </a:path>
              </a:pathLst>
            </a:custGeom>
            <a:blipFill>
              <a:blip r:embed="rId2"/>
              <a:stretch>
                <a:fillRect r="3" b="-3"/>
              </a:stretch>
            </a:blipFill>
          </p:spPr>
        </p:sp>
      </p:grpSp>
      <p:sp>
        <p:nvSpPr>
          <p:cNvPr id="5" name="Freeform 5"/>
          <p:cNvSpPr/>
          <p:nvPr/>
        </p:nvSpPr>
        <p:spPr>
          <a:xfrm>
            <a:off x="1028700" y="1028700"/>
            <a:ext cx="4757320" cy="4879448"/>
          </a:xfrm>
          <a:custGeom>
            <a:avLst/>
            <a:gdLst/>
            <a:ahLst/>
            <a:cxnLst/>
            <a:rect l="l" t="t" r="r" b="b"/>
            <a:pathLst>
              <a:path w="4757320" h="4879448">
                <a:moveTo>
                  <a:pt x="0" y="0"/>
                </a:moveTo>
                <a:lnTo>
                  <a:pt x="4757320" y="0"/>
                </a:lnTo>
                <a:lnTo>
                  <a:pt x="4757320" y="4879448"/>
                </a:lnTo>
                <a:lnTo>
                  <a:pt x="0" y="4879448"/>
                </a:lnTo>
                <a:lnTo>
                  <a:pt x="0" y="0"/>
                </a:lnTo>
                <a:close/>
              </a:path>
            </a:pathLst>
          </a:custGeom>
          <a:blipFill>
            <a:blip r:embed="rId3"/>
            <a:stretch>
              <a:fillRect r="-2567"/>
            </a:stretch>
          </a:blipFill>
        </p:spPr>
      </p:sp>
      <p:sp>
        <p:nvSpPr>
          <p:cNvPr id="6" name="AutoShape 6"/>
          <p:cNvSpPr/>
          <p:nvPr/>
        </p:nvSpPr>
        <p:spPr>
          <a:xfrm>
            <a:off x="6765340" y="0"/>
            <a:ext cx="4755565" cy="5908148"/>
          </a:xfrm>
          <a:prstGeom prst="rect">
            <a:avLst/>
          </a:prstGeom>
          <a:solidFill>
            <a:srgbClr val="0A3A6F"/>
          </a:solidFill>
        </p:spPr>
      </p:sp>
      <p:sp>
        <p:nvSpPr>
          <p:cNvPr id="7" name="Freeform 7"/>
          <p:cNvSpPr/>
          <p:nvPr/>
        </p:nvSpPr>
        <p:spPr>
          <a:xfrm>
            <a:off x="6765340" y="1089764"/>
            <a:ext cx="4757320" cy="4757320"/>
          </a:xfrm>
          <a:custGeom>
            <a:avLst/>
            <a:gdLst/>
            <a:ahLst/>
            <a:cxnLst/>
            <a:rect l="l" t="t" r="r" b="b"/>
            <a:pathLst>
              <a:path w="4757320" h="4757320">
                <a:moveTo>
                  <a:pt x="0" y="0"/>
                </a:moveTo>
                <a:lnTo>
                  <a:pt x="4757320" y="0"/>
                </a:lnTo>
                <a:lnTo>
                  <a:pt x="4757320" y="4757320"/>
                </a:lnTo>
                <a:lnTo>
                  <a:pt x="0" y="4757320"/>
                </a:lnTo>
                <a:lnTo>
                  <a:pt x="0" y="0"/>
                </a:lnTo>
                <a:close/>
              </a:path>
            </a:pathLst>
          </a:custGeom>
          <a:blipFill>
            <a:blip r:embed="rId4"/>
            <a:stretch>
              <a:fillRect/>
            </a:stretch>
          </a:blipFill>
        </p:spPr>
      </p:sp>
      <p:sp>
        <p:nvSpPr>
          <p:cNvPr id="8" name="AutoShape 8"/>
          <p:cNvSpPr/>
          <p:nvPr/>
        </p:nvSpPr>
        <p:spPr>
          <a:xfrm>
            <a:off x="12503735" y="0"/>
            <a:ext cx="4755565" cy="5908148"/>
          </a:xfrm>
          <a:prstGeom prst="rect">
            <a:avLst/>
          </a:prstGeom>
          <a:solidFill>
            <a:srgbClr val="0A3A6F"/>
          </a:solidFill>
        </p:spPr>
      </p:sp>
      <p:sp>
        <p:nvSpPr>
          <p:cNvPr id="9" name="Freeform 9"/>
          <p:cNvSpPr/>
          <p:nvPr/>
        </p:nvSpPr>
        <p:spPr>
          <a:xfrm>
            <a:off x="12503735" y="1150827"/>
            <a:ext cx="4757320" cy="4757320"/>
          </a:xfrm>
          <a:custGeom>
            <a:avLst/>
            <a:gdLst/>
            <a:ahLst/>
            <a:cxnLst/>
            <a:rect l="l" t="t" r="r" b="b"/>
            <a:pathLst>
              <a:path w="4757320" h="4757320">
                <a:moveTo>
                  <a:pt x="0" y="0"/>
                </a:moveTo>
                <a:lnTo>
                  <a:pt x="4757320" y="0"/>
                </a:lnTo>
                <a:lnTo>
                  <a:pt x="4757320" y="4757321"/>
                </a:lnTo>
                <a:lnTo>
                  <a:pt x="0" y="4757321"/>
                </a:lnTo>
                <a:lnTo>
                  <a:pt x="0" y="0"/>
                </a:lnTo>
                <a:close/>
              </a:path>
            </a:pathLst>
          </a:custGeom>
          <a:blipFill>
            <a:blip r:embed="rId5"/>
            <a:stretch>
              <a:fillRect/>
            </a:stretch>
          </a:blipFill>
        </p:spPr>
      </p:sp>
      <p:sp>
        <p:nvSpPr>
          <p:cNvPr id="10" name="AutoShape 10"/>
          <p:cNvSpPr/>
          <p:nvPr/>
        </p:nvSpPr>
        <p:spPr>
          <a:xfrm>
            <a:off x="1028700" y="6459788"/>
            <a:ext cx="4757320" cy="3827212"/>
          </a:xfrm>
          <a:prstGeom prst="rect">
            <a:avLst/>
          </a:prstGeom>
          <a:solidFill>
            <a:srgbClr val="FFFFFF"/>
          </a:solidFill>
        </p:spPr>
      </p:sp>
      <p:sp>
        <p:nvSpPr>
          <p:cNvPr id="11" name="AutoShape 11"/>
          <p:cNvSpPr/>
          <p:nvPr/>
        </p:nvSpPr>
        <p:spPr>
          <a:xfrm>
            <a:off x="6765340" y="6459788"/>
            <a:ext cx="4757320" cy="3827212"/>
          </a:xfrm>
          <a:prstGeom prst="rect">
            <a:avLst/>
          </a:prstGeom>
          <a:solidFill>
            <a:srgbClr val="FFFFFF"/>
          </a:solidFill>
        </p:spPr>
      </p:sp>
      <p:sp>
        <p:nvSpPr>
          <p:cNvPr id="12" name="AutoShape 12"/>
          <p:cNvSpPr/>
          <p:nvPr/>
        </p:nvSpPr>
        <p:spPr>
          <a:xfrm>
            <a:off x="12501980" y="6459788"/>
            <a:ext cx="4757320" cy="3827212"/>
          </a:xfrm>
          <a:prstGeom prst="rect">
            <a:avLst/>
          </a:prstGeom>
          <a:solidFill>
            <a:srgbClr val="FFFFFF"/>
          </a:solidFill>
        </p:spPr>
      </p:sp>
      <p:sp>
        <p:nvSpPr>
          <p:cNvPr id="13" name="TextBox 13"/>
          <p:cNvSpPr txBox="1"/>
          <p:nvPr/>
        </p:nvSpPr>
        <p:spPr>
          <a:xfrm>
            <a:off x="1081757" y="6595394"/>
            <a:ext cx="4704263" cy="2734310"/>
          </a:xfrm>
          <a:prstGeom prst="rect">
            <a:avLst/>
          </a:prstGeom>
        </p:spPr>
        <p:txBody>
          <a:bodyPr lIns="0" tIns="0" rIns="0" bIns="0" rtlCol="0" anchor="t">
            <a:spAutoFit/>
          </a:bodyPr>
          <a:lstStyle/>
          <a:p>
            <a:pPr marL="0" lvl="0" indent="0" algn="l">
              <a:lnSpc>
                <a:spcPts val="3640"/>
              </a:lnSpc>
            </a:pPr>
            <a:r>
              <a:rPr lang="en-US" sz="2600" b="1">
                <a:solidFill>
                  <a:srgbClr val="000000"/>
                </a:solidFill>
                <a:latin typeface="Glacial Indifference Bold"/>
                <a:ea typeface="Glacial Indifference Bold"/>
                <a:cs typeface="Glacial Indifference Bold"/>
                <a:sym typeface="Glacial Indifference Bold"/>
              </a:rPr>
              <a:t>1977- 2017:</a:t>
            </a:r>
            <a:r>
              <a:rPr lang="en-US" sz="2600">
                <a:solidFill>
                  <a:srgbClr val="000000"/>
                </a:solidFill>
                <a:latin typeface="Glacial Indifference"/>
                <a:ea typeface="Glacial Indifference"/>
                <a:cs typeface="Glacial Indifference"/>
                <a:sym typeface="Glacial Indifference"/>
              </a:rPr>
              <a:t> Meteosat First Generation waren de eerste geostationaire satellieten die het </a:t>
            </a:r>
            <a:r>
              <a:rPr lang="en-US" sz="2600" b="1">
                <a:solidFill>
                  <a:srgbClr val="000000"/>
                </a:solidFill>
                <a:latin typeface="Glacial Indifference Bold"/>
                <a:ea typeface="Glacial Indifference Bold"/>
                <a:cs typeface="Glacial Indifference Bold"/>
                <a:sym typeface="Glacial Indifference Bold"/>
              </a:rPr>
              <a:t>weer rond de evenaar</a:t>
            </a:r>
            <a:r>
              <a:rPr lang="en-US" sz="2600">
                <a:solidFill>
                  <a:srgbClr val="000000"/>
                </a:solidFill>
                <a:latin typeface="Glacial Indifference"/>
                <a:ea typeface="Glacial Indifference"/>
                <a:cs typeface="Glacial Indifference"/>
                <a:sym typeface="Glacial Indifference"/>
              </a:rPr>
              <a:t> in real time konden observeren. Dit was een project van ERSO, nu ESA.</a:t>
            </a:r>
          </a:p>
        </p:txBody>
      </p:sp>
      <p:sp>
        <p:nvSpPr>
          <p:cNvPr id="14" name="TextBox 14"/>
          <p:cNvSpPr txBox="1"/>
          <p:nvPr/>
        </p:nvSpPr>
        <p:spPr>
          <a:xfrm>
            <a:off x="6765340" y="6595394"/>
            <a:ext cx="4757320" cy="3498850"/>
          </a:xfrm>
          <a:prstGeom prst="rect">
            <a:avLst/>
          </a:prstGeom>
        </p:spPr>
        <p:txBody>
          <a:bodyPr lIns="0" tIns="0" rIns="0" bIns="0" rtlCol="0" anchor="t">
            <a:spAutoFit/>
          </a:bodyPr>
          <a:lstStyle/>
          <a:p>
            <a:pPr marL="0" lvl="0" indent="0" algn="l">
              <a:lnSpc>
                <a:spcPts val="3500"/>
              </a:lnSpc>
            </a:pPr>
            <a:r>
              <a:rPr lang="en-US" sz="2500" b="1">
                <a:solidFill>
                  <a:srgbClr val="000000"/>
                </a:solidFill>
                <a:latin typeface="Glacial Indifference Bold"/>
                <a:ea typeface="Glacial Indifference Bold"/>
                <a:cs typeface="Glacial Indifference Bold"/>
                <a:sym typeface="Glacial Indifference Bold"/>
              </a:rPr>
              <a:t>2002: </a:t>
            </a:r>
            <a:r>
              <a:rPr lang="en-US" sz="2500">
                <a:solidFill>
                  <a:srgbClr val="000000"/>
                </a:solidFill>
                <a:latin typeface="Glacial Indifference"/>
                <a:ea typeface="Glacial Indifference"/>
                <a:cs typeface="Glacial Indifference"/>
                <a:sym typeface="Glacial Indifference"/>
              </a:rPr>
              <a:t>Meteosat Second Generation wordt nu ontwikkeld door EUMETSAT. De beeldkwaliteit van deze satellieten zijn een stuk beter en meten ook de </a:t>
            </a:r>
            <a:r>
              <a:rPr lang="en-US" sz="2500" b="1">
                <a:solidFill>
                  <a:srgbClr val="000000"/>
                </a:solidFill>
                <a:latin typeface="Glacial Indifference Bold"/>
                <a:ea typeface="Glacial Indifference Bold"/>
                <a:cs typeface="Glacial Indifference Bold"/>
                <a:sym typeface="Glacial Indifference Bold"/>
              </a:rPr>
              <a:t>gereflecteerde zonnestraling en de thermische straling </a:t>
            </a:r>
            <a:r>
              <a:rPr lang="en-US" sz="2500">
                <a:solidFill>
                  <a:srgbClr val="000000"/>
                </a:solidFill>
                <a:latin typeface="Glacial Indifference"/>
                <a:ea typeface="Glacial Indifference"/>
                <a:cs typeface="Glacial Indifference"/>
                <a:sym typeface="Glacial Indifference"/>
              </a:rPr>
              <a:t>van de aarde. </a:t>
            </a:r>
          </a:p>
        </p:txBody>
      </p:sp>
      <p:sp>
        <p:nvSpPr>
          <p:cNvPr id="15" name="TextBox 15"/>
          <p:cNvSpPr txBox="1"/>
          <p:nvPr/>
        </p:nvSpPr>
        <p:spPr>
          <a:xfrm>
            <a:off x="12556792" y="6595394"/>
            <a:ext cx="4704263" cy="2277110"/>
          </a:xfrm>
          <a:prstGeom prst="rect">
            <a:avLst/>
          </a:prstGeom>
        </p:spPr>
        <p:txBody>
          <a:bodyPr lIns="0" tIns="0" rIns="0" bIns="0" rtlCol="0" anchor="t">
            <a:spAutoFit/>
          </a:bodyPr>
          <a:lstStyle/>
          <a:p>
            <a:pPr marL="0" lvl="0" indent="0" algn="l">
              <a:lnSpc>
                <a:spcPts val="3640"/>
              </a:lnSpc>
            </a:pPr>
            <a:r>
              <a:rPr lang="en-US" sz="2600" b="1">
                <a:solidFill>
                  <a:srgbClr val="000000"/>
                </a:solidFill>
                <a:latin typeface="Glacial Indifference Bold"/>
                <a:ea typeface="Glacial Indifference Bold"/>
                <a:cs typeface="Glacial Indifference Bold"/>
                <a:sym typeface="Glacial Indifference Bold"/>
              </a:rPr>
              <a:t>2022:</a:t>
            </a:r>
            <a:r>
              <a:rPr lang="en-US" sz="2600">
                <a:solidFill>
                  <a:srgbClr val="000000"/>
                </a:solidFill>
                <a:latin typeface="Glacial Indifference"/>
                <a:ea typeface="Glacial Indifference"/>
                <a:cs typeface="Glacial Indifference"/>
                <a:sym typeface="Glacial Indifference"/>
              </a:rPr>
              <a:t> Meteosat Third Generation draagt bij aan het voorspellen van </a:t>
            </a:r>
            <a:r>
              <a:rPr lang="en-US" sz="2600" b="1">
                <a:solidFill>
                  <a:srgbClr val="000000"/>
                </a:solidFill>
                <a:latin typeface="Glacial Indifference Bold"/>
                <a:ea typeface="Glacial Indifference Bold"/>
                <a:cs typeface="Glacial Indifference Bold"/>
                <a:sym typeface="Glacial Indifference Bold"/>
              </a:rPr>
              <a:t>zware stormen</a:t>
            </a:r>
            <a:r>
              <a:rPr lang="en-US" sz="2600">
                <a:solidFill>
                  <a:srgbClr val="000000"/>
                </a:solidFill>
                <a:latin typeface="Glacial Indifference"/>
                <a:ea typeface="Glacial Indifference"/>
                <a:cs typeface="Glacial Indifference"/>
                <a:sym typeface="Glacial Indifference"/>
              </a:rPr>
              <a:t>, wat door de klimaatverandering steeds meer voorkomt.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A0BFE3"/>
        </a:solidFill>
        <a:effectLst/>
      </p:bgPr>
    </p:bg>
    <p:spTree>
      <p:nvGrpSpPr>
        <p:cNvPr id="1" name=""/>
        <p:cNvGrpSpPr/>
        <p:nvPr/>
      </p:nvGrpSpPr>
      <p:grpSpPr>
        <a:xfrm>
          <a:off x="0" y="0"/>
          <a:ext cx="0" cy="0"/>
          <a:chOff x="0" y="0"/>
          <a:chExt cx="0" cy="0"/>
        </a:xfrm>
      </p:grpSpPr>
      <p:sp>
        <p:nvSpPr>
          <p:cNvPr id="2" name="AutoShape 2"/>
          <p:cNvSpPr/>
          <p:nvPr/>
        </p:nvSpPr>
        <p:spPr>
          <a:xfrm>
            <a:off x="11595581" y="0"/>
            <a:ext cx="6050090" cy="10287000"/>
          </a:xfrm>
          <a:prstGeom prst="rect">
            <a:avLst/>
          </a:prstGeom>
          <a:solidFill>
            <a:srgbClr val="0A3A6F"/>
          </a:solidFill>
        </p:spPr>
      </p:sp>
      <p:sp>
        <p:nvSpPr>
          <p:cNvPr id="3" name="Freeform 3"/>
          <p:cNvSpPr/>
          <p:nvPr/>
        </p:nvSpPr>
        <p:spPr>
          <a:xfrm>
            <a:off x="12882490" y="4838651"/>
            <a:ext cx="4763180" cy="4763180"/>
          </a:xfrm>
          <a:custGeom>
            <a:avLst/>
            <a:gdLst/>
            <a:ahLst/>
            <a:cxnLst/>
            <a:rect l="l" t="t" r="r" b="b"/>
            <a:pathLst>
              <a:path w="4763180" h="4763180">
                <a:moveTo>
                  <a:pt x="0" y="0"/>
                </a:moveTo>
                <a:lnTo>
                  <a:pt x="4763180" y="0"/>
                </a:lnTo>
                <a:lnTo>
                  <a:pt x="4763180" y="4763180"/>
                </a:lnTo>
                <a:lnTo>
                  <a:pt x="0" y="4763180"/>
                </a:lnTo>
                <a:lnTo>
                  <a:pt x="0" y="0"/>
                </a:lnTo>
                <a:close/>
              </a:path>
            </a:pathLst>
          </a:custGeom>
          <a:blipFill>
            <a:blip r:embed="rId2"/>
            <a:stretch>
              <a:fillRect/>
            </a:stretch>
          </a:blipFill>
        </p:spPr>
      </p:sp>
      <p:sp>
        <p:nvSpPr>
          <p:cNvPr id="4" name="AutoShape 4"/>
          <p:cNvSpPr/>
          <p:nvPr/>
        </p:nvSpPr>
        <p:spPr>
          <a:xfrm>
            <a:off x="1080002" y="0"/>
            <a:ext cx="6050090" cy="10287000"/>
          </a:xfrm>
          <a:prstGeom prst="rect">
            <a:avLst/>
          </a:prstGeom>
          <a:solidFill>
            <a:srgbClr val="0A3A6F"/>
          </a:solidFill>
        </p:spPr>
      </p:sp>
      <p:grpSp>
        <p:nvGrpSpPr>
          <p:cNvPr id="5" name="Group 5"/>
          <p:cNvGrpSpPr/>
          <p:nvPr/>
        </p:nvGrpSpPr>
        <p:grpSpPr>
          <a:xfrm>
            <a:off x="1080002" y="407527"/>
            <a:ext cx="751970" cy="940051"/>
            <a:chOff x="0" y="0"/>
            <a:chExt cx="1002627" cy="1253401"/>
          </a:xfrm>
        </p:grpSpPr>
        <p:sp>
          <p:nvSpPr>
            <p:cNvPr id="6" name="Freeform 6"/>
            <p:cNvSpPr/>
            <p:nvPr/>
          </p:nvSpPr>
          <p:spPr>
            <a:xfrm>
              <a:off x="0" y="0"/>
              <a:ext cx="1002665" cy="1253363"/>
            </a:xfrm>
            <a:custGeom>
              <a:avLst/>
              <a:gdLst/>
              <a:ahLst/>
              <a:cxnLst/>
              <a:rect l="l" t="t" r="r" b="b"/>
              <a:pathLst>
                <a:path w="1002665" h="1253363">
                  <a:moveTo>
                    <a:pt x="0" y="0"/>
                  </a:moveTo>
                  <a:lnTo>
                    <a:pt x="1002665" y="0"/>
                  </a:lnTo>
                  <a:lnTo>
                    <a:pt x="1002665" y="1253363"/>
                  </a:lnTo>
                  <a:lnTo>
                    <a:pt x="0" y="1253363"/>
                  </a:lnTo>
                  <a:lnTo>
                    <a:pt x="0" y="0"/>
                  </a:lnTo>
                  <a:close/>
                </a:path>
              </a:pathLst>
            </a:custGeom>
            <a:blipFill>
              <a:blip r:embed="rId3"/>
              <a:stretch>
                <a:fillRect r="3" b="-3"/>
              </a:stretch>
            </a:blipFill>
          </p:spPr>
        </p:sp>
      </p:grpSp>
      <p:sp>
        <p:nvSpPr>
          <p:cNvPr id="7" name="Freeform 7"/>
          <p:cNvSpPr/>
          <p:nvPr/>
        </p:nvSpPr>
        <p:spPr>
          <a:xfrm>
            <a:off x="1080002" y="1347578"/>
            <a:ext cx="4757320" cy="4757320"/>
          </a:xfrm>
          <a:custGeom>
            <a:avLst/>
            <a:gdLst/>
            <a:ahLst/>
            <a:cxnLst/>
            <a:rect l="l" t="t" r="r" b="b"/>
            <a:pathLst>
              <a:path w="4757320" h="4757320">
                <a:moveTo>
                  <a:pt x="0" y="0"/>
                </a:moveTo>
                <a:lnTo>
                  <a:pt x="4757320" y="0"/>
                </a:lnTo>
                <a:lnTo>
                  <a:pt x="4757320" y="4757320"/>
                </a:lnTo>
                <a:lnTo>
                  <a:pt x="0" y="4757320"/>
                </a:lnTo>
                <a:lnTo>
                  <a:pt x="0" y="0"/>
                </a:lnTo>
                <a:close/>
              </a:path>
            </a:pathLst>
          </a:custGeom>
          <a:blipFill>
            <a:blip r:embed="rId4"/>
            <a:stretch>
              <a:fillRect/>
            </a:stretch>
          </a:blipFill>
        </p:spPr>
      </p:sp>
      <p:sp>
        <p:nvSpPr>
          <p:cNvPr id="8" name="AutoShape 8"/>
          <p:cNvSpPr/>
          <p:nvPr/>
        </p:nvSpPr>
        <p:spPr>
          <a:xfrm>
            <a:off x="1285974" y="6104898"/>
            <a:ext cx="5650474" cy="3988917"/>
          </a:xfrm>
          <a:prstGeom prst="rect">
            <a:avLst/>
          </a:prstGeom>
          <a:solidFill>
            <a:srgbClr val="FFFFFF"/>
          </a:solidFill>
        </p:spPr>
      </p:sp>
      <p:sp>
        <p:nvSpPr>
          <p:cNvPr id="9" name="AutoShape 9"/>
          <p:cNvSpPr/>
          <p:nvPr/>
        </p:nvSpPr>
        <p:spPr>
          <a:xfrm>
            <a:off x="11795389" y="407527"/>
            <a:ext cx="5650474" cy="3988917"/>
          </a:xfrm>
          <a:prstGeom prst="rect">
            <a:avLst/>
          </a:prstGeom>
          <a:solidFill>
            <a:srgbClr val="FFFFFF"/>
          </a:solidFill>
        </p:spPr>
      </p:sp>
      <p:sp>
        <p:nvSpPr>
          <p:cNvPr id="10" name="AutoShape 10"/>
          <p:cNvSpPr/>
          <p:nvPr/>
        </p:nvSpPr>
        <p:spPr>
          <a:xfrm>
            <a:off x="8208845" y="3960297"/>
            <a:ext cx="4673645" cy="2942545"/>
          </a:xfrm>
          <a:prstGeom prst="rect">
            <a:avLst/>
          </a:prstGeom>
          <a:solidFill>
            <a:srgbClr val="0A3A6F"/>
          </a:solidFill>
        </p:spPr>
      </p:sp>
      <p:sp>
        <p:nvSpPr>
          <p:cNvPr id="11" name="Freeform 11"/>
          <p:cNvSpPr/>
          <p:nvPr/>
        </p:nvSpPr>
        <p:spPr>
          <a:xfrm>
            <a:off x="8368442" y="4062639"/>
            <a:ext cx="4354451" cy="2737861"/>
          </a:xfrm>
          <a:custGeom>
            <a:avLst/>
            <a:gdLst/>
            <a:ahLst/>
            <a:cxnLst/>
            <a:rect l="l" t="t" r="r" b="b"/>
            <a:pathLst>
              <a:path w="4354451" h="2737861">
                <a:moveTo>
                  <a:pt x="0" y="0"/>
                </a:moveTo>
                <a:lnTo>
                  <a:pt x="4354451" y="0"/>
                </a:lnTo>
                <a:lnTo>
                  <a:pt x="4354451" y="2737861"/>
                </a:lnTo>
                <a:lnTo>
                  <a:pt x="0" y="2737861"/>
                </a:lnTo>
                <a:lnTo>
                  <a:pt x="0" y="0"/>
                </a:lnTo>
                <a:close/>
              </a:path>
            </a:pathLst>
          </a:custGeom>
          <a:blipFill>
            <a:blip r:embed="rId5"/>
            <a:stretch>
              <a:fillRect/>
            </a:stretch>
          </a:blipFill>
        </p:spPr>
      </p:sp>
      <p:sp>
        <p:nvSpPr>
          <p:cNvPr id="12" name="TextBox 12"/>
          <p:cNvSpPr txBox="1"/>
          <p:nvPr/>
        </p:nvSpPr>
        <p:spPr>
          <a:xfrm>
            <a:off x="1455987" y="6135860"/>
            <a:ext cx="5480461" cy="3957955"/>
          </a:xfrm>
          <a:prstGeom prst="rect">
            <a:avLst/>
          </a:prstGeom>
        </p:spPr>
        <p:txBody>
          <a:bodyPr lIns="0" tIns="0" rIns="0" bIns="0" rtlCol="0" anchor="t">
            <a:spAutoFit/>
          </a:bodyPr>
          <a:lstStyle/>
          <a:p>
            <a:pPr algn="l">
              <a:lnSpc>
                <a:spcPts val="3919"/>
              </a:lnSpc>
            </a:pPr>
            <a:r>
              <a:rPr lang="en-US" sz="2799">
                <a:solidFill>
                  <a:srgbClr val="000000"/>
                </a:solidFill>
                <a:latin typeface="Glacial Indifference"/>
                <a:ea typeface="Glacial Indifference"/>
                <a:cs typeface="Glacial Indifference"/>
                <a:sym typeface="Glacial Indifference"/>
              </a:rPr>
              <a:t>Meteosat-satellieten bevinden zich ongeveer 36 000 km boven de evenaar, draaien met dezelfde snelheid als de aarde en houden daardoor continu één gebied in beeld. Dit noemen we ook wel </a:t>
            </a:r>
            <a:r>
              <a:rPr lang="en-US" sz="2799" b="1">
                <a:solidFill>
                  <a:srgbClr val="000000"/>
                </a:solidFill>
                <a:latin typeface="Glacial Indifference Bold"/>
                <a:ea typeface="Glacial Indifference Bold"/>
                <a:cs typeface="Glacial Indifference Bold"/>
                <a:sym typeface="Glacial Indifference Bold"/>
              </a:rPr>
              <a:t>geostationair</a:t>
            </a:r>
            <a:r>
              <a:rPr lang="en-US" sz="2799">
                <a:solidFill>
                  <a:srgbClr val="000000"/>
                </a:solidFill>
                <a:latin typeface="Glacial Indifference"/>
                <a:ea typeface="Glacial Indifference"/>
                <a:cs typeface="Glacial Indifference"/>
                <a:sym typeface="Glacial Indifference"/>
              </a:rPr>
              <a:t>.</a:t>
            </a:r>
          </a:p>
          <a:p>
            <a:pPr algn="l">
              <a:lnSpc>
                <a:spcPts val="3919"/>
              </a:lnSpc>
            </a:pPr>
            <a:endParaRPr lang="en-US" sz="2799">
              <a:solidFill>
                <a:srgbClr val="000000"/>
              </a:solidFill>
              <a:latin typeface="Glacial Indifference"/>
              <a:ea typeface="Glacial Indifference"/>
              <a:cs typeface="Glacial Indifference"/>
              <a:sym typeface="Glacial Indifference"/>
            </a:endParaRPr>
          </a:p>
        </p:txBody>
      </p:sp>
      <p:sp>
        <p:nvSpPr>
          <p:cNvPr id="13" name="TextBox 13"/>
          <p:cNvSpPr txBox="1"/>
          <p:nvPr/>
        </p:nvSpPr>
        <p:spPr>
          <a:xfrm>
            <a:off x="11880395" y="1181439"/>
            <a:ext cx="5480461" cy="2472055"/>
          </a:xfrm>
          <a:prstGeom prst="rect">
            <a:avLst/>
          </a:prstGeom>
        </p:spPr>
        <p:txBody>
          <a:bodyPr lIns="0" tIns="0" rIns="0" bIns="0" rtlCol="0" anchor="t">
            <a:spAutoFit/>
          </a:bodyPr>
          <a:lstStyle/>
          <a:p>
            <a:pPr algn="l">
              <a:lnSpc>
                <a:spcPts val="3919"/>
              </a:lnSpc>
            </a:pPr>
            <a:r>
              <a:rPr lang="en-US" sz="2799">
                <a:solidFill>
                  <a:srgbClr val="000000"/>
                </a:solidFill>
                <a:latin typeface="Glacial Indifference"/>
                <a:ea typeface="Glacial Indifference"/>
                <a:cs typeface="Glacial Indifference"/>
                <a:sym typeface="Glacial Indifference"/>
              </a:rPr>
              <a:t>Metop-satellieten draaien </a:t>
            </a:r>
            <a:r>
              <a:rPr lang="en-US" sz="2799" b="1">
                <a:solidFill>
                  <a:srgbClr val="000000"/>
                </a:solidFill>
                <a:latin typeface="Glacial Indifference Bold"/>
                <a:ea typeface="Glacial Indifference Bold"/>
                <a:cs typeface="Glacial Indifference Bold"/>
                <a:sym typeface="Glacial Indifference Bold"/>
              </a:rPr>
              <a:t>rond de polen </a:t>
            </a:r>
            <a:r>
              <a:rPr lang="en-US" sz="2799">
                <a:solidFill>
                  <a:srgbClr val="000000"/>
                </a:solidFill>
                <a:latin typeface="Glacial Indifference"/>
                <a:ea typeface="Glacial Indifference"/>
                <a:cs typeface="Glacial Indifference"/>
                <a:sym typeface="Glacial Indifference"/>
              </a:rPr>
              <a:t>van de aarde waardoor ze een beeld krijgen over de hele aarde. Daarnaast kunnen ze ook de </a:t>
            </a:r>
            <a:r>
              <a:rPr lang="en-US" sz="2799" b="1">
                <a:solidFill>
                  <a:srgbClr val="000000"/>
                </a:solidFill>
                <a:latin typeface="Glacial Indifference Bold"/>
                <a:ea typeface="Glacial Indifference Bold"/>
                <a:cs typeface="Glacial Indifference Bold"/>
                <a:sym typeface="Glacial Indifference Bold"/>
              </a:rPr>
              <a:t>ozonlaag</a:t>
            </a:r>
            <a:r>
              <a:rPr lang="en-US" sz="2799">
                <a:solidFill>
                  <a:srgbClr val="000000"/>
                </a:solidFill>
                <a:latin typeface="Glacial Indifference"/>
                <a:ea typeface="Glacial Indifference"/>
                <a:cs typeface="Glacial Indifference"/>
                <a:sym typeface="Glacial Indifference"/>
              </a:rPr>
              <a:t> beter in het oog houden.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A0BFE3"/>
        </a:solidFill>
        <a:effectLst/>
      </p:bgPr>
    </p:bg>
    <p:spTree>
      <p:nvGrpSpPr>
        <p:cNvPr id="1" name=""/>
        <p:cNvGrpSpPr/>
        <p:nvPr/>
      </p:nvGrpSpPr>
      <p:grpSpPr>
        <a:xfrm>
          <a:off x="0" y="0"/>
          <a:ext cx="0" cy="0"/>
          <a:chOff x="0" y="0"/>
          <a:chExt cx="0" cy="0"/>
        </a:xfrm>
      </p:grpSpPr>
      <p:sp>
        <p:nvSpPr>
          <p:cNvPr id="2" name="Freeform 2"/>
          <p:cNvSpPr/>
          <p:nvPr/>
        </p:nvSpPr>
        <p:spPr>
          <a:xfrm>
            <a:off x="1080002" y="1028700"/>
            <a:ext cx="6886943" cy="4648686"/>
          </a:xfrm>
          <a:custGeom>
            <a:avLst/>
            <a:gdLst/>
            <a:ahLst/>
            <a:cxnLst/>
            <a:rect l="l" t="t" r="r" b="b"/>
            <a:pathLst>
              <a:path w="6886943" h="4648686">
                <a:moveTo>
                  <a:pt x="0" y="0"/>
                </a:moveTo>
                <a:lnTo>
                  <a:pt x="6886943" y="0"/>
                </a:lnTo>
                <a:lnTo>
                  <a:pt x="6886943" y="4648686"/>
                </a:lnTo>
                <a:lnTo>
                  <a:pt x="0" y="4648686"/>
                </a:lnTo>
                <a:lnTo>
                  <a:pt x="0" y="0"/>
                </a:lnTo>
                <a:close/>
              </a:path>
            </a:pathLst>
          </a:custGeom>
          <a:blipFill>
            <a:blip r:embed="rId2"/>
            <a:stretch>
              <a:fillRect/>
            </a:stretch>
          </a:blipFill>
        </p:spPr>
      </p:sp>
      <p:grpSp>
        <p:nvGrpSpPr>
          <p:cNvPr id="3" name="Group 3"/>
          <p:cNvGrpSpPr/>
          <p:nvPr/>
        </p:nvGrpSpPr>
        <p:grpSpPr>
          <a:xfrm>
            <a:off x="1080002" y="407527"/>
            <a:ext cx="751970" cy="940051"/>
            <a:chOff x="0" y="0"/>
            <a:chExt cx="1002627" cy="1253401"/>
          </a:xfrm>
        </p:grpSpPr>
        <p:sp>
          <p:nvSpPr>
            <p:cNvPr id="4" name="Freeform 4"/>
            <p:cNvSpPr/>
            <p:nvPr/>
          </p:nvSpPr>
          <p:spPr>
            <a:xfrm>
              <a:off x="0" y="0"/>
              <a:ext cx="1002665" cy="1253363"/>
            </a:xfrm>
            <a:custGeom>
              <a:avLst/>
              <a:gdLst/>
              <a:ahLst/>
              <a:cxnLst/>
              <a:rect l="l" t="t" r="r" b="b"/>
              <a:pathLst>
                <a:path w="1002665" h="1253363">
                  <a:moveTo>
                    <a:pt x="0" y="0"/>
                  </a:moveTo>
                  <a:lnTo>
                    <a:pt x="1002665" y="0"/>
                  </a:lnTo>
                  <a:lnTo>
                    <a:pt x="1002665" y="1253363"/>
                  </a:lnTo>
                  <a:lnTo>
                    <a:pt x="0" y="1253363"/>
                  </a:lnTo>
                  <a:lnTo>
                    <a:pt x="0" y="0"/>
                  </a:lnTo>
                  <a:close/>
                </a:path>
              </a:pathLst>
            </a:custGeom>
            <a:blipFill>
              <a:blip r:embed="rId3"/>
              <a:stretch>
                <a:fillRect r="3" b="-3"/>
              </a:stretch>
            </a:blipFill>
          </p:spPr>
        </p:sp>
      </p:grpSp>
      <p:sp>
        <p:nvSpPr>
          <p:cNvPr id="5" name="AutoShape 5"/>
          <p:cNvSpPr/>
          <p:nvPr/>
        </p:nvSpPr>
        <p:spPr>
          <a:xfrm>
            <a:off x="7384327" y="3243889"/>
            <a:ext cx="10309640" cy="7043111"/>
          </a:xfrm>
          <a:prstGeom prst="rect">
            <a:avLst/>
          </a:prstGeom>
          <a:solidFill>
            <a:srgbClr val="0A3A6F"/>
          </a:solidFill>
        </p:spPr>
      </p:sp>
      <p:sp>
        <p:nvSpPr>
          <p:cNvPr id="6" name="Freeform 6"/>
          <p:cNvSpPr/>
          <p:nvPr/>
        </p:nvSpPr>
        <p:spPr>
          <a:xfrm>
            <a:off x="13336868" y="4587855"/>
            <a:ext cx="4951132" cy="5699145"/>
          </a:xfrm>
          <a:custGeom>
            <a:avLst/>
            <a:gdLst/>
            <a:ahLst/>
            <a:cxnLst/>
            <a:rect l="l" t="t" r="r" b="b"/>
            <a:pathLst>
              <a:path w="4951132" h="5699145">
                <a:moveTo>
                  <a:pt x="0" y="0"/>
                </a:moveTo>
                <a:lnTo>
                  <a:pt x="4951132" y="0"/>
                </a:lnTo>
                <a:lnTo>
                  <a:pt x="4951132" y="5699145"/>
                </a:lnTo>
                <a:lnTo>
                  <a:pt x="0" y="5699145"/>
                </a:lnTo>
                <a:lnTo>
                  <a:pt x="0" y="0"/>
                </a:lnTo>
                <a:close/>
              </a:path>
            </a:pathLst>
          </a:custGeom>
          <a:blipFill>
            <a:blip r:embed="rId4"/>
            <a:stretch>
              <a:fillRect/>
            </a:stretch>
          </a:blipFill>
        </p:spPr>
      </p:sp>
      <p:sp>
        <p:nvSpPr>
          <p:cNvPr id="7" name="AutoShape 7"/>
          <p:cNvSpPr/>
          <p:nvPr/>
        </p:nvSpPr>
        <p:spPr>
          <a:xfrm>
            <a:off x="7781827" y="3658602"/>
            <a:ext cx="6037172" cy="6628398"/>
          </a:xfrm>
          <a:prstGeom prst="rect">
            <a:avLst/>
          </a:prstGeom>
          <a:solidFill>
            <a:srgbClr val="FFFFFF"/>
          </a:solidFill>
        </p:spPr>
      </p:sp>
      <p:sp>
        <p:nvSpPr>
          <p:cNvPr id="8" name="TextBox 8"/>
          <p:cNvSpPr txBox="1"/>
          <p:nvPr/>
        </p:nvSpPr>
        <p:spPr>
          <a:xfrm>
            <a:off x="7781827" y="3722236"/>
            <a:ext cx="6037172" cy="6434455"/>
          </a:xfrm>
          <a:prstGeom prst="rect">
            <a:avLst/>
          </a:prstGeom>
        </p:spPr>
        <p:txBody>
          <a:bodyPr lIns="0" tIns="0" rIns="0" bIns="0" rtlCol="0" anchor="t">
            <a:spAutoFit/>
          </a:bodyPr>
          <a:lstStyle/>
          <a:p>
            <a:pPr algn="l">
              <a:lnSpc>
                <a:spcPts val="3919"/>
              </a:lnSpc>
            </a:pPr>
            <a:r>
              <a:rPr lang="en-US" sz="2799" b="1">
                <a:solidFill>
                  <a:srgbClr val="000000"/>
                </a:solidFill>
                <a:latin typeface="Glacial Indifference Bold"/>
                <a:ea typeface="Glacial Indifference Bold"/>
                <a:cs typeface="Glacial Indifference Bold"/>
                <a:sym typeface="Glacial Indifference Bold"/>
              </a:rPr>
              <a:t>GERB</a:t>
            </a:r>
          </a:p>
          <a:p>
            <a:pPr marL="604519" lvl="1" indent="-302260" algn="l">
              <a:lnSpc>
                <a:spcPts val="3919"/>
              </a:lnSpc>
              <a:buFont typeface="Arial"/>
              <a:buChar char="•"/>
            </a:pPr>
            <a:r>
              <a:rPr lang="en-US" sz="2799">
                <a:solidFill>
                  <a:srgbClr val="000000"/>
                </a:solidFill>
                <a:latin typeface="Glacial Indifference"/>
                <a:ea typeface="Glacial Indifference"/>
                <a:cs typeface="Glacial Indifference"/>
                <a:sym typeface="Glacial Indifference"/>
              </a:rPr>
              <a:t>GERB meet de gereflecteerde zonnestraling en de thermische straling van de aarde.</a:t>
            </a:r>
          </a:p>
          <a:p>
            <a:pPr marL="604519" lvl="1" indent="-302260" algn="l">
              <a:lnSpc>
                <a:spcPts val="3919"/>
              </a:lnSpc>
              <a:buFont typeface="Arial"/>
              <a:buChar char="•"/>
            </a:pPr>
            <a:r>
              <a:rPr lang="en-US" sz="2799">
                <a:solidFill>
                  <a:srgbClr val="000000"/>
                </a:solidFill>
                <a:latin typeface="Glacial Indifference"/>
                <a:ea typeface="Glacial Indifference"/>
                <a:cs typeface="Glacial Indifference"/>
                <a:sym typeface="Glacial Indifference"/>
              </a:rPr>
              <a:t>Dit is het enige instrument ter wereld dat elke dag meet hoeveel energie van de zon de aarde binnenkomt en weer terug de ruimte in gaat, aan de top van de atmosfeer.</a:t>
            </a:r>
          </a:p>
          <a:p>
            <a:pPr marL="604519" lvl="1" indent="-302260" algn="l">
              <a:lnSpc>
                <a:spcPts val="3919"/>
              </a:lnSpc>
              <a:buFont typeface="Arial"/>
              <a:buChar char="•"/>
            </a:pPr>
            <a:r>
              <a:rPr lang="en-US" sz="2799">
                <a:solidFill>
                  <a:srgbClr val="000000"/>
                </a:solidFill>
                <a:latin typeface="Glacial Indifference"/>
                <a:ea typeface="Glacial Indifference"/>
                <a:cs typeface="Glacial Indifference"/>
                <a:sym typeface="Glacial Indifference"/>
              </a:rPr>
              <a:t>Het KMI is verantwoordelijk voor de verwerking van de metingen van dit instrument.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A0BFE3"/>
        </a:solidFill>
        <a:effectLst/>
      </p:bgPr>
    </p:bg>
    <p:spTree>
      <p:nvGrpSpPr>
        <p:cNvPr id="1" name=""/>
        <p:cNvGrpSpPr/>
        <p:nvPr/>
      </p:nvGrpSpPr>
      <p:grpSpPr>
        <a:xfrm>
          <a:off x="0" y="0"/>
          <a:ext cx="0" cy="0"/>
          <a:chOff x="0" y="0"/>
          <a:chExt cx="0" cy="0"/>
        </a:xfrm>
      </p:grpSpPr>
      <p:grpSp>
        <p:nvGrpSpPr>
          <p:cNvPr id="2" name="Group 2"/>
          <p:cNvGrpSpPr/>
          <p:nvPr/>
        </p:nvGrpSpPr>
        <p:grpSpPr>
          <a:xfrm>
            <a:off x="1080002" y="407527"/>
            <a:ext cx="751970" cy="940051"/>
            <a:chOff x="0" y="0"/>
            <a:chExt cx="1002627" cy="1253401"/>
          </a:xfrm>
        </p:grpSpPr>
        <p:sp>
          <p:nvSpPr>
            <p:cNvPr id="3" name="Freeform 3"/>
            <p:cNvSpPr/>
            <p:nvPr/>
          </p:nvSpPr>
          <p:spPr>
            <a:xfrm>
              <a:off x="0" y="0"/>
              <a:ext cx="1002665" cy="1253363"/>
            </a:xfrm>
            <a:custGeom>
              <a:avLst/>
              <a:gdLst/>
              <a:ahLst/>
              <a:cxnLst/>
              <a:rect l="l" t="t" r="r" b="b"/>
              <a:pathLst>
                <a:path w="1002665" h="1253363">
                  <a:moveTo>
                    <a:pt x="0" y="0"/>
                  </a:moveTo>
                  <a:lnTo>
                    <a:pt x="1002665" y="0"/>
                  </a:lnTo>
                  <a:lnTo>
                    <a:pt x="1002665" y="1253363"/>
                  </a:lnTo>
                  <a:lnTo>
                    <a:pt x="0" y="1253363"/>
                  </a:lnTo>
                  <a:lnTo>
                    <a:pt x="0" y="0"/>
                  </a:lnTo>
                  <a:close/>
                </a:path>
              </a:pathLst>
            </a:custGeom>
            <a:blipFill>
              <a:blip r:embed="rId2"/>
              <a:stretch>
                <a:fillRect r="3" b="-3"/>
              </a:stretch>
            </a:blipFill>
          </p:spPr>
        </p:sp>
      </p:grpSp>
      <p:sp>
        <p:nvSpPr>
          <p:cNvPr id="4" name="Freeform 4"/>
          <p:cNvSpPr/>
          <p:nvPr/>
        </p:nvSpPr>
        <p:spPr>
          <a:xfrm>
            <a:off x="14886659" y="0"/>
            <a:ext cx="3401341" cy="9481090"/>
          </a:xfrm>
          <a:custGeom>
            <a:avLst/>
            <a:gdLst/>
            <a:ahLst/>
            <a:cxnLst/>
            <a:rect l="l" t="t" r="r" b="b"/>
            <a:pathLst>
              <a:path w="3401341" h="9481090">
                <a:moveTo>
                  <a:pt x="0" y="0"/>
                </a:moveTo>
                <a:lnTo>
                  <a:pt x="3401341" y="0"/>
                </a:lnTo>
                <a:lnTo>
                  <a:pt x="3401341" y="9481090"/>
                </a:lnTo>
                <a:lnTo>
                  <a:pt x="0" y="9481090"/>
                </a:lnTo>
                <a:lnTo>
                  <a:pt x="0" y="0"/>
                </a:lnTo>
                <a:close/>
              </a:path>
            </a:pathLst>
          </a:custGeom>
          <a:blipFill>
            <a:blip r:embed="rId3"/>
            <a:stretch>
              <a:fillRect/>
            </a:stretch>
          </a:blipFill>
        </p:spPr>
      </p:sp>
      <p:sp>
        <p:nvSpPr>
          <p:cNvPr id="5" name="AutoShape 5"/>
          <p:cNvSpPr/>
          <p:nvPr/>
        </p:nvSpPr>
        <p:spPr>
          <a:xfrm>
            <a:off x="0" y="7306940"/>
            <a:ext cx="18288000" cy="2980060"/>
          </a:xfrm>
          <a:prstGeom prst="rect">
            <a:avLst/>
          </a:prstGeom>
          <a:solidFill>
            <a:srgbClr val="0A3A6F"/>
          </a:solidFill>
        </p:spPr>
      </p:sp>
      <p:sp>
        <p:nvSpPr>
          <p:cNvPr id="6" name="Freeform 6"/>
          <p:cNvSpPr/>
          <p:nvPr/>
        </p:nvSpPr>
        <p:spPr>
          <a:xfrm>
            <a:off x="9835574" y="4636059"/>
            <a:ext cx="6268792" cy="4160911"/>
          </a:xfrm>
          <a:custGeom>
            <a:avLst/>
            <a:gdLst/>
            <a:ahLst/>
            <a:cxnLst/>
            <a:rect l="l" t="t" r="r" b="b"/>
            <a:pathLst>
              <a:path w="6268792" h="4160911">
                <a:moveTo>
                  <a:pt x="0" y="0"/>
                </a:moveTo>
                <a:lnTo>
                  <a:pt x="6268792" y="0"/>
                </a:lnTo>
                <a:lnTo>
                  <a:pt x="6268792" y="4160911"/>
                </a:lnTo>
                <a:lnTo>
                  <a:pt x="0" y="4160911"/>
                </a:lnTo>
                <a:lnTo>
                  <a:pt x="0" y="0"/>
                </a:lnTo>
                <a:close/>
              </a:path>
            </a:pathLst>
          </a:custGeom>
          <a:blipFill>
            <a:blip r:embed="rId4"/>
            <a:stretch>
              <a:fillRect/>
            </a:stretch>
          </a:blipFill>
        </p:spPr>
      </p:sp>
      <p:sp>
        <p:nvSpPr>
          <p:cNvPr id="7" name="AutoShape 7"/>
          <p:cNvSpPr/>
          <p:nvPr/>
        </p:nvSpPr>
        <p:spPr>
          <a:xfrm>
            <a:off x="1334165" y="1708576"/>
            <a:ext cx="6982269" cy="2275234"/>
          </a:xfrm>
          <a:prstGeom prst="rect">
            <a:avLst/>
          </a:prstGeom>
          <a:solidFill>
            <a:srgbClr val="FFFFFF"/>
          </a:solidFill>
        </p:spPr>
      </p:sp>
      <p:sp>
        <p:nvSpPr>
          <p:cNvPr id="8" name="AutoShape 8"/>
          <p:cNvSpPr/>
          <p:nvPr/>
        </p:nvSpPr>
        <p:spPr>
          <a:xfrm>
            <a:off x="1334165" y="4526735"/>
            <a:ext cx="6982269" cy="2275234"/>
          </a:xfrm>
          <a:prstGeom prst="rect">
            <a:avLst/>
          </a:prstGeom>
          <a:solidFill>
            <a:srgbClr val="FFFFFF"/>
          </a:solidFill>
        </p:spPr>
      </p:sp>
      <p:sp>
        <p:nvSpPr>
          <p:cNvPr id="9" name="AutoShape 9"/>
          <p:cNvSpPr/>
          <p:nvPr/>
        </p:nvSpPr>
        <p:spPr>
          <a:xfrm>
            <a:off x="1334165" y="7306940"/>
            <a:ext cx="6982269" cy="2275234"/>
          </a:xfrm>
          <a:prstGeom prst="rect">
            <a:avLst/>
          </a:prstGeom>
          <a:solidFill>
            <a:srgbClr val="FFFFFF"/>
          </a:solidFill>
        </p:spPr>
      </p:sp>
      <p:sp>
        <p:nvSpPr>
          <p:cNvPr id="10" name="Freeform 10"/>
          <p:cNvSpPr/>
          <p:nvPr/>
        </p:nvSpPr>
        <p:spPr>
          <a:xfrm rot="5400000">
            <a:off x="1199703" y="5632348"/>
            <a:ext cx="7315200" cy="64008"/>
          </a:xfrm>
          <a:custGeom>
            <a:avLst/>
            <a:gdLst/>
            <a:ahLst/>
            <a:cxnLst/>
            <a:rect l="l" t="t" r="r" b="b"/>
            <a:pathLst>
              <a:path w="7315200" h="64008">
                <a:moveTo>
                  <a:pt x="0" y="0"/>
                </a:moveTo>
                <a:lnTo>
                  <a:pt x="7315200" y="0"/>
                </a:lnTo>
                <a:lnTo>
                  <a:pt x="7315200" y="64008"/>
                </a:lnTo>
                <a:lnTo>
                  <a:pt x="0" y="6400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1" name="TextBox 11"/>
          <p:cNvSpPr txBox="1"/>
          <p:nvPr/>
        </p:nvSpPr>
        <p:spPr>
          <a:xfrm>
            <a:off x="1334165" y="1632708"/>
            <a:ext cx="6982269" cy="2369820"/>
          </a:xfrm>
          <a:prstGeom prst="rect">
            <a:avLst/>
          </a:prstGeom>
        </p:spPr>
        <p:txBody>
          <a:bodyPr lIns="0" tIns="0" rIns="0" bIns="0" rtlCol="0" anchor="t">
            <a:spAutoFit/>
          </a:bodyPr>
          <a:lstStyle/>
          <a:p>
            <a:pPr marL="0" lvl="0" indent="0" algn="l">
              <a:lnSpc>
                <a:spcPts val="3780"/>
              </a:lnSpc>
            </a:pPr>
            <a:r>
              <a:rPr lang="en-US" sz="2700" b="1">
                <a:solidFill>
                  <a:srgbClr val="000000"/>
                </a:solidFill>
                <a:latin typeface="Glacial Indifference Bold"/>
                <a:ea typeface="Glacial Indifference Bold"/>
                <a:cs typeface="Glacial Indifference Bold"/>
                <a:sym typeface="Glacial Indifference Bold"/>
              </a:rPr>
              <a:t>16de - 18de eeuw:</a:t>
            </a:r>
            <a:r>
              <a:rPr lang="en-US" sz="2700">
                <a:solidFill>
                  <a:srgbClr val="000000"/>
                </a:solidFill>
                <a:latin typeface="Glacial Indifference"/>
                <a:ea typeface="Glacial Indifference"/>
                <a:cs typeface="Glacial Indifference"/>
                <a:sym typeface="Glacial Indifference"/>
              </a:rPr>
              <a:t> Extreme weersomstandigheden worden beschreven in boeken, in gedichten en geschilderd. Zo toont het werk van Pieter Bruegel de Oude de winterse landschappen</a:t>
            </a:r>
            <a:r>
              <a:rPr lang="en-US" sz="2700" b="1">
                <a:solidFill>
                  <a:srgbClr val="000000"/>
                </a:solidFill>
                <a:latin typeface="Glacial Indifference Bold"/>
                <a:ea typeface="Glacial Indifference Bold"/>
                <a:cs typeface="Glacial Indifference Bold"/>
                <a:sym typeface="Glacial Indifference Bold"/>
              </a:rPr>
              <a:t> </a:t>
            </a:r>
            <a:r>
              <a:rPr lang="en-US" sz="2700">
                <a:solidFill>
                  <a:srgbClr val="000000"/>
                </a:solidFill>
                <a:latin typeface="Glacial Indifference"/>
                <a:ea typeface="Glacial Indifference"/>
                <a:cs typeface="Glacial Indifference"/>
                <a:sym typeface="Glacial Indifference"/>
              </a:rPr>
              <a:t>tijdens de Kleine IJstijd.</a:t>
            </a:r>
          </a:p>
        </p:txBody>
      </p:sp>
      <p:sp>
        <p:nvSpPr>
          <p:cNvPr id="12" name="TextBox 12"/>
          <p:cNvSpPr txBox="1"/>
          <p:nvPr/>
        </p:nvSpPr>
        <p:spPr>
          <a:xfrm>
            <a:off x="1398173" y="4917499"/>
            <a:ext cx="6982269" cy="1417320"/>
          </a:xfrm>
          <a:prstGeom prst="rect">
            <a:avLst/>
          </a:prstGeom>
        </p:spPr>
        <p:txBody>
          <a:bodyPr lIns="0" tIns="0" rIns="0" bIns="0" rtlCol="0" anchor="t">
            <a:spAutoFit/>
          </a:bodyPr>
          <a:lstStyle/>
          <a:p>
            <a:pPr marL="0" lvl="0" indent="0" algn="l">
              <a:lnSpc>
                <a:spcPts val="3780"/>
              </a:lnSpc>
            </a:pPr>
            <a:r>
              <a:rPr lang="en-US" sz="2700" b="1">
                <a:solidFill>
                  <a:srgbClr val="000000"/>
                </a:solidFill>
                <a:latin typeface="Glacial Indifference Bold"/>
                <a:ea typeface="Glacial Indifference Bold"/>
                <a:cs typeface="Glacial Indifference Bold"/>
                <a:sym typeface="Glacial Indifference Bold"/>
              </a:rPr>
              <a:t>18de eeuw:</a:t>
            </a:r>
            <a:r>
              <a:rPr lang="en-US" sz="2700">
                <a:solidFill>
                  <a:srgbClr val="000000"/>
                </a:solidFill>
                <a:latin typeface="Glacial Indifference"/>
                <a:ea typeface="Glacial Indifference"/>
                <a:cs typeface="Glacial Indifference"/>
                <a:sym typeface="Glacial Indifference"/>
              </a:rPr>
              <a:t> Met primitieve weertoestellen worden de eerste weergegevens bijgehouden, vooral voor de landbouw.</a:t>
            </a:r>
          </a:p>
        </p:txBody>
      </p:sp>
      <p:sp>
        <p:nvSpPr>
          <p:cNvPr id="13" name="TextBox 13"/>
          <p:cNvSpPr txBox="1"/>
          <p:nvPr/>
        </p:nvSpPr>
        <p:spPr>
          <a:xfrm>
            <a:off x="1334165" y="7735419"/>
            <a:ext cx="6982269" cy="1417320"/>
          </a:xfrm>
          <a:prstGeom prst="rect">
            <a:avLst/>
          </a:prstGeom>
        </p:spPr>
        <p:txBody>
          <a:bodyPr lIns="0" tIns="0" rIns="0" bIns="0" rtlCol="0" anchor="t">
            <a:spAutoFit/>
          </a:bodyPr>
          <a:lstStyle/>
          <a:p>
            <a:pPr marL="0" lvl="0" indent="0" algn="l">
              <a:lnSpc>
                <a:spcPts val="3780"/>
              </a:lnSpc>
            </a:pPr>
            <a:r>
              <a:rPr lang="en-US" sz="2700" b="1">
                <a:solidFill>
                  <a:srgbClr val="000000"/>
                </a:solidFill>
                <a:latin typeface="Glacial Indifference Bold"/>
                <a:ea typeface="Glacial Indifference Bold"/>
                <a:cs typeface="Glacial Indifference Bold"/>
                <a:sym typeface="Glacial Indifference Bold"/>
              </a:rPr>
              <a:t>1826:</a:t>
            </a:r>
            <a:r>
              <a:rPr lang="en-US" sz="2700">
                <a:solidFill>
                  <a:srgbClr val="000000"/>
                </a:solidFill>
                <a:latin typeface="Glacial Indifference"/>
                <a:ea typeface="Glacial Indifference"/>
                <a:cs typeface="Glacial Indifference"/>
                <a:sym typeface="Glacial Indifference"/>
              </a:rPr>
              <a:t> Adolphe Quetelet krijgt toestemming de koninklijke sterrenwacht op te richten, waar later het KMI uit zal voortkomen.</a:t>
            </a: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A0BFE3"/>
        </a:solidFill>
        <a:effectLst/>
      </p:bgPr>
    </p:bg>
    <p:spTree>
      <p:nvGrpSpPr>
        <p:cNvPr id="1" name=""/>
        <p:cNvGrpSpPr/>
        <p:nvPr/>
      </p:nvGrpSpPr>
      <p:grpSpPr>
        <a:xfrm>
          <a:off x="0" y="0"/>
          <a:ext cx="0" cy="0"/>
          <a:chOff x="0" y="0"/>
          <a:chExt cx="0" cy="0"/>
        </a:xfrm>
      </p:grpSpPr>
      <p:sp>
        <p:nvSpPr>
          <p:cNvPr id="2" name="AutoShape 2"/>
          <p:cNvSpPr/>
          <p:nvPr/>
        </p:nvSpPr>
        <p:spPr>
          <a:xfrm>
            <a:off x="0" y="7306940"/>
            <a:ext cx="18288000" cy="2980060"/>
          </a:xfrm>
          <a:prstGeom prst="rect">
            <a:avLst/>
          </a:prstGeom>
          <a:solidFill>
            <a:srgbClr val="0A3A6F"/>
          </a:solidFill>
        </p:spPr>
      </p:sp>
      <p:sp>
        <p:nvSpPr>
          <p:cNvPr id="3" name="Freeform 3"/>
          <p:cNvSpPr/>
          <p:nvPr/>
        </p:nvSpPr>
        <p:spPr>
          <a:xfrm>
            <a:off x="10793231" y="4740365"/>
            <a:ext cx="3278801" cy="5133152"/>
          </a:xfrm>
          <a:custGeom>
            <a:avLst/>
            <a:gdLst/>
            <a:ahLst/>
            <a:cxnLst/>
            <a:rect l="l" t="t" r="r" b="b"/>
            <a:pathLst>
              <a:path w="3278801" h="5133152">
                <a:moveTo>
                  <a:pt x="0" y="0"/>
                </a:moveTo>
                <a:lnTo>
                  <a:pt x="3278801" y="0"/>
                </a:lnTo>
                <a:lnTo>
                  <a:pt x="3278801" y="5133151"/>
                </a:lnTo>
                <a:lnTo>
                  <a:pt x="0" y="5133151"/>
                </a:lnTo>
                <a:lnTo>
                  <a:pt x="0" y="0"/>
                </a:lnTo>
                <a:close/>
              </a:path>
            </a:pathLst>
          </a:custGeom>
          <a:blipFill>
            <a:blip r:embed="rId2"/>
            <a:stretch>
              <a:fillRect/>
            </a:stretch>
          </a:blipFill>
        </p:spPr>
      </p:sp>
      <p:sp>
        <p:nvSpPr>
          <p:cNvPr id="4" name="Freeform 4"/>
          <p:cNvSpPr/>
          <p:nvPr/>
        </p:nvSpPr>
        <p:spPr>
          <a:xfrm>
            <a:off x="14381347" y="4740365"/>
            <a:ext cx="3278801" cy="5133152"/>
          </a:xfrm>
          <a:custGeom>
            <a:avLst/>
            <a:gdLst/>
            <a:ahLst/>
            <a:cxnLst/>
            <a:rect l="l" t="t" r="r" b="b"/>
            <a:pathLst>
              <a:path w="3278801" h="5133152">
                <a:moveTo>
                  <a:pt x="0" y="0"/>
                </a:moveTo>
                <a:lnTo>
                  <a:pt x="3278801" y="0"/>
                </a:lnTo>
                <a:lnTo>
                  <a:pt x="3278801" y="5133151"/>
                </a:lnTo>
                <a:lnTo>
                  <a:pt x="0" y="5133151"/>
                </a:lnTo>
                <a:lnTo>
                  <a:pt x="0" y="0"/>
                </a:lnTo>
                <a:close/>
              </a:path>
            </a:pathLst>
          </a:custGeom>
          <a:blipFill>
            <a:blip r:embed="rId3"/>
            <a:stretch>
              <a:fillRect/>
            </a:stretch>
          </a:blipFill>
        </p:spPr>
      </p:sp>
      <p:sp>
        <p:nvSpPr>
          <p:cNvPr id="5" name="Freeform 5"/>
          <p:cNvSpPr/>
          <p:nvPr/>
        </p:nvSpPr>
        <p:spPr>
          <a:xfrm>
            <a:off x="536729" y="1842206"/>
            <a:ext cx="3384164" cy="5317452"/>
          </a:xfrm>
          <a:custGeom>
            <a:avLst/>
            <a:gdLst/>
            <a:ahLst/>
            <a:cxnLst/>
            <a:rect l="l" t="t" r="r" b="b"/>
            <a:pathLst>
              <a:path w="3384164" h="5317452">
                <a:moveTo>
                  <a:pt x="0" y="0"/>
                </a:moveTo>
                <a:lnTo>
                  <a:pt x="3384164" y="0"/>
                </a:lnTo>
                <a:lnTo>
                  <a:pt x="3384164" y="5317452"/>
                </a:lnTo>
                <a:lnTo>
                  <a:pt x="0" y="5317452"/>
                </a:lnTo>
                <a:lnTo>
                  <a:pt x="0" y="0"/>
                </a:lnTo>
                <a:close/>
              </a:path>
            </a:pathLst>
          </a:custGeom>
          <a:blipFill>
            <a:blip r:embed="rId4"/>
            <a:stretch>
              <a:fillRect b="-2769"/>
            </a:stretch>
          </a:blipFill>
        </p:spPr>
      </p:sp>
      <p:grpSp>
        <p:nvGrpSpPr>
          <p:cNvPr id="6" name="Group 6"/>
          <p:cNvGrpSpPr/>
          <p:nvPr/>
        </p:nvGrpSpPr>
        <p:grpSpPr>
          <a:xfrm>
            <a:off x="1080002" y="407527"/>
            <a:ext cx="751970" cy="940051"/>
            <a:chOff x="0" y="0"/>
            <a:chExt cx="1002627" cy="1253401"/>
          </a:xfrm>
        </p:grpSpPr>
        <p:sp>
          <p:nvSpPr>
            <p:cNvPr id="7" name="Freeform 7"/>
            <p:cNvSpPr/>
            <p:nvPr/>
          </p:nvSpPr>
          <p:spPr>
            <a:xfrm>
              <a:off x="0" y="0"/>
              <a:ext cx="1002665" cy="1253363"/>
            </a:xfrm>
            <a:custGeom>
              <a:avLst/>
              <a:gdLst/>
              <a:ahLst/>
              <a:cxnLst/>
              <a:rect l="l" t="t" r="r" b="b"/>
              <a:pathLst>
                <a:path w="1002665" h="1253363">
                  <a:moveTo>
                    <a:pt x="0" y="0"/>
                  </a:moveTo>
                  <a:lnTo>
                    <a:pt x="1002665" y="0"/>
                  </a:lnTo>
                  <a:lnTo>
                    <a:pt x="1002665" y="1253363"/>
                  </a:lnTo>
                  <a:lnTo>
                    <a:pt x="0" y="1253363"/>
                  </a:lnTo>
                  <a:lnTo>
                    <a:pt x="0" y="0"/>
                  </a:lnTo>
                  <a:close/>
                </a:path>
              </a:pathLst>
            </a:custGeom>
            <a:blipFill>
              <a:blip r:embed="rId5"/>
              <a:stretch>
                <a:fillRect r="3" b="-3"/>
              </a:stretch>
            </a:blipFill>
          </p:spPr>
        </p:sp>
      </p:grpSp>
      <p:sp>
        <p:nvSpPr>
          <p:cNvPr id="8" name="AutoShape 8"/>
          <p:cNvSpPr/>
          <p:nvPr/>
        </p:nvSpPr>
        <p:spPr>
          <a:xfrm>
            <a:off x="4240892" y="1842206"/>
            <a:ext cx="6232340" cy="5332760"/>
          </a:xfrm>
          <a:prstGeom prst="rect">
            <a:avLst/>
          </a:prstGeom>
          <a:solidFill>
            <a:srgbClr val="FFFFFF"/>
          </a:solidFill>
        </p:spPr>
      </p:sp>
      <p:sp>
        <p:nvSpPr>
          <p:cNvPr id="9" name="TextBox 9"/>
          <p:cNvSpPr txBox="1"/>
          <p:nvPr/>
        </p:nvSpPr>
        <p:spPr>
          <a:xfrm>
            <a:off x="4348840" y="1932338"/>
            <a:ext cx="6016445" cy="5227320"/>
          </a:xfrm>
          <a:prstGeom prst="rect">
            <a:avLst/>
          </a:prstGeom>
        </p:spPr>
        <p:txBody>
          <a:bodyPr lIns="0" tIns="0" rIns="0" bIns="0" rtlCol="0" anchor="t">
            <a:spAutoFit/>
          </a:bodyPr>
          <a:lstStyle/>
          <a:p>
            <a:pPr algn="l">
              <a:lnSpc>
                <a:spcPts val="3780"/>
              </a:lnSpc>
            </a:pPr>
            <a:r>
              <a:rPr lang="en-US" sz="2700" b="1">
                <a:solidFill>
                  <a:srgbClr val="000000"/>
                </a:solidFill>
                <a:latin typeface="Glacial Indifference Bold"/>
                <a:ea typeface="Glacial Indifference Bold"/>
                <a:cs typeface="Glacial Indifference Bold"/>
                <a:sym typeface="Glacial Indifference Bold"/>
              </a:rPr>
              <a:t>1 januari 1833 </a:t>
            </a:r>
            <a:r>
              <a:rPr lang="en-US" sz="2700">
                <a:solidFill>
                  <a:srgbClr val="000000"/>
                </a:solidFill>
                <a:latin typeface="Glacial Indifference"/>
                <a:ea typeface="Glacial Indifference"/>
                <a:cs typeface="Glacial Indifference"/>
                <a:sym typeface="Glacial Indifference"/>
              </a:rPr>
              <a:t>is het begin van de klassieke meteorologische waarnemingen die 4 keer per dag op vaste tijdstippen gebeuren. Dit maakt de klimatologische tijdreeksen van Brussel-Ukkel tot één van de meest langdurige klimaatreeksen wereldwijd.</a:t>
            </a:r>
          </a:p>
          <a:p>
            <a:pPr algn="l">
              <a:lnSpc>
                <a:spcPts val="3780"/>
              </a:lnSpc>
            </a:pPr>
            <a:r>
              <a:rPr lang="en-US" sz="2700">
                <a:solidFill>
                  <a:srgbClr val="000000"/>
                </a:solidFill>
                <a:latin typeface="Glacial Indifference"/>
                <a:ea typeface="Glacial Indifference"/>
                <a:cs typeface="Glacial Indifference"/>
                <a:sym typeface="Glacial Indifference"/>
              </a:rPr>
              <a:t>België is daarmee het eerste land ter wereld, waar men zich officieel met de meteorologie gaat bezighouden.</a:t>
            </a:r>
          </a:p>
          <a:p>
            <a:pPr marL="0" lvl="0" indent="0" algn="l">
              <a:lnSpc>
                <a:spcPts val="3780"/>
              </a:lnSpc>
            </a:pPr>
            <a:endParaRPr lang="en-US" sz="2700">
              <a:solidFill>
                <a:srgbClr val="000000"/>
              </a:solidFill>
              <a:latin typeface="Glacial Indifference"/>
              <a:ea typeface="Glacial Indifference"/>
              <a:cs typeface="Glacial Indifference"/>
              <a:sym typeface="Glacial Indifference"/>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A0BFE3"/>
        </a:solidFill>
        <a:effectLst/>
      </p:bgPr>
    </p:bg>
    <p:spTree>
      <p:nvGrpSpPr>
        <p:cNvPr id="1" name=""/>
        <p:cNvGrpSpPr/>
        <p:nvPr/>
      </p:nvGrpSpPr>
      <p:grpSpPr>
        <a:xfrm>
          <a:off x="0" y="0"/>
          <a:ext cx="0" cy="0"/>
          <a:chOff x="0" y="0"/>
          <a:chExt cx="0" cy="0"/>
        </a:xfrm>
      </p:grpSpPr>
      <p:sp>
        <p:nvSpPr>
          <p:cNvPr id="2" name="AutoShape 2"/>
          <p:cNvSpPr/>
          <p:nvPr/>
        </p:nvSpPr>
        <p:spPr>
          <a:xfrm>
            <a:off x="1028700" y="0"/>
            <a:ext cx="5701081" cy="8953184"/>
          </a:xfrm>
          <a:prstGeom prst="rect">
            <a:avLst/>
          </a:prstGeom>
          <a:solidFill>
            <a:srgbClr val="0A3A6F"/>
          </a:solidFill>
        </p:spPr>
      </p:sp>
      <p:grpSp>
        <p:nvGrpSpPr>
          <p:cNvPr id="3" name="Group 3"/>
          <p:cNvGrpSpPr/>
          <p:nvPr/>
        </p:nvGrpSpPr>
        <p:grpSpPr>
          <a:xfrm>
            <a:off x="1080002" y="407527"/>
            <a:ext cx="751970" cy="940051"/>
            <a:chOff x="0" y="0"/>
            <a:chExt cx="1002627" cy="1253401"/>
          </a:xfrm>
        </p:grpSpPr>
        <p:sp>
          <p:nvSpPr>
            <p:cNvPr id="4" name="Freeform 4"/>
            <p:cNvSpPr/>
            <p:nvPr/>
          </p:nvSpPr>
          <p:spPr>
            <a:xfrm>
              <a:off x="0" y="0"/>
              <a:ext cx="1002665" cy="1253363"/>
            </a:xfrm>
            <a:custGeom>
              <a:avLst/>
              <a:gdLst/>
              <a:ahLst/>
              <a:cxnLst/>
              <a:rect l="l" t="t" r="r" b="b"/>
              <a:pathLst>
                <a:path w="1002665" h="1253363">
                  <a:moveTo>
                    <a:pt x="0" y="0"/>
                  </a:moveTo>
                  <a:lnTo>
                    <a:pt x="1002665" y="0"/>
                  </a:lnTo>
                  <a:lnTo>
                    <a:pt x="1002665" y="1253363"/>
                  </a:lnTo>
                  <a:lnTo>
                    <a:pt x="0" y="1253363"/>
                  </a:lnTo>
                  <a:lnTo>
                    <a:pt x="0" y="0"/>
                  </a:lnTo>
                  <a:close/>
                </a:path>
              </a:pathLst>
            </a:custGeom>
            <a:blipFill>
              <a:blip r:embed="rId2"/>
              <a:stretch>
                <a:fillRect r="3" b="-3"/>
              </a:stretch>
            </a:blipFill>
          </p:spPr>
        </p:sp>
      </p:grpSp>
      <p:sp>
        <p:nvSpPr>
          <p:cNvPr id="5" name="AutoShape 5"/>
          <p:cNvSpPr/>
          <p:nvPr/>
        </p:nvSpPr>
        <p:spPr>
          <a:xfrm>
            <a:off x="10703364" y="0"/>
            <a:ext cx="7584636" cy="6564316"/>
          </a:xfrm>
          <a:prstGeom prst="rect">
            <a:avLst/>
          </a:prstGeom>
          <a:solidFill>
            <a:srgbClr val="FFFFFF"/>
          </a:solidFill>
        </p:spPr>
      </p:sp>
      <p:sp>
        <p:nvSpPr>
          <p:cNvPr id="6" name="Freeform 6"/>
          <p:cNvSpPr/>
          <p:nvPr/>
        </p:nvSpPr>
        <p:spPr>
          <a:xfrm>
            <a:off x="10961161" y="229215"/>
            <a:ext cx="7069042" cy="6105885"/>
          </a:xfrm>
          <a:custGeom>
            <a:avLst/>
            <a:gdLst/>
            <a:ahLst/>
            <a:cxnLst/>
            <a:rect l="l" t="t" r="r" b="b"/>
            <a:pathLst>
              <a:path w="7069042" h="6105885">
                <a:moveTo>
                  <a:pt x="0" y="0"/>
                </a:moveTo>
                <a:lnTo>
                  <a:pt x="7069042" y="0"/>
                </a:lnTo>
                <a:lnTo>
                  <a:pt x="7069042" y="6105885"/>
                </a:lnTo>
                <a:lnTo>
                  <a:pt x="0" y="6105885"/>
                </a:lnTo>
                <a:lnTo>
                  <a:pt x="0" y="0"/>
                </a:lnTo>
                <a:close/>
              </a:path>
            </a:pathLst>
          </a:custGeom>
          <a:blipFill>
            <a:blip r:embed="rId3"/>
            <a:stretch>
              <a:fillRect/>
            </a:stretch>
          </a:blipFill>
        </p:spPr>
      </p:sp>
      <p:sp>
        <p:nvSpPr>
          <p:cNvPr id="7" name="AutoShape 7"/>
          <p:cNvSpPr/>
          <p:nvPr/>
        </p:nvSpPr>
        <p:spPr>
          <a:xfrm>
            <a:off x="7913194" y="4175832"/>
            <a:ext cx="5701081" cy="4777353"/>
          </a:xfrm>
          <a:prstGeom prst="rect">
            <a:avLst/>
          </a:prstGeom>
          <a:solidFill>
            <a:srgbClr val="0A3A6F"/>
          </a:solidFill>
        </p:spPr>
      </p:sp>
      <p:sp>
        <p:nvSpPr>
          <p:cNvPr id="8" name="Freeform 8"/>
          <p:cNvSpPr/>
          <p:nvPr/>
        </p:nvSpPr>
        <p:spPr>
          <a:xfrm>
            <a:off x="8135894" y="4422818"/>
            <a:ext cx="5255680" cy="4283379"/>
          </a:xfrm>
          <a:custGeom>
            <a:avLst/>
            <a:gdLst/>
            <a:ahLst/>
            <a:cxnLst/>
            <a:rect l="l" t="t" r="r" b="b"/>
            <a:pathLst>
              <a:path w="5255680" h="4283379">
                <a:moveTo>
                  <a:pt x="0" y="0"/>
                </a:moveTo>
                <a:lnTo>
                  <a:pt x="5255680" y="0"/>
                </a:lnTo>
                <a:lnTo>
                  <a:pt x="5255680" y="4283379"/>
                </a:lnTo>
                <a:lnTo>
                  <a:pt x="0" y="4283379"/>
                </a:lnTo>
                <a:lnTo>
                  <a:pt x="0" y="0"/>
                </a:lnTo>
                <a:close/>
              </a:path>
            </a:pathLst>
          </a:custGeom>
          <a:blipFill>
            <a:blip r:embed="rId4"/>
            <a:stretch>
              <a:fillRect/>
            </a:stretch>
          </a:blipFill>
        </p:spPr>
      </p:sp>
      <p:sp>
        <p:nvSpPr>
          <p:cNvPr id="9" name="AutoShape 9"/>
          <p:cNvSpPr/>
          <p:nvPr/>
        </p:nvSpPr>
        <p:spPr>
          <a:xfrm>
            <a:off x="1246033" y="1496286"/>
            <a:ext cx="5266414" cy="7209911"/>
          </a:xfrm>
          <a:prstGeom prst="rect">
            <a:avLst/>
          </a:prstGeom>
          <a:solidFill>
            <a:srgbClr val="FFFFFF"/>
          </a:solidFill>
        </p:spPr>
      </p:sp>
      <p:sp>
        <p:nvSpPr>
          <p:cNvPr id="10" name="AutoShape 10"/>
          <p:cNvSpPr/>
          <p:nvPr/>
        </p:nvSpPr>
        <p:spPr>
          <a:xfrm>
            <a:off x="12686563" y="7301090"/>
            <a:ext cx="3527747" cy="2555723"/>
          </a:xfrm>
          <a:prstGeom prst="rect">
            <a:avLst/>
          </a:prstGeom>
          <a:solidFill>
            <a:srgbClr val="FFFFFF"/>
          </a:solidFill>
        </p:spPr>
      </p:sp>
      <p:sp>
        <p:nvSpPr>
          <p:cNvPr id="11" name="Freeform 11"/>
          <p:cNvSpPr/>
          <p:nvPr/>
        </p:nvSpPr>
        <p:spPr>
          <a:xfrm>
            <a:off x="12882799" y="7403224"/>
            <a:ext cx="3135275" cy="2351456"/>
          </a:xfrm>
          <a:custGeom>
            <a:avLst/>
            <a:gdLst/>
            <a:ahLst/>
            <a:cxnLst/>
            <a:rect l="l" t="t" r="r" b="b"/>
            <a:pathLst>
              <a:path w="3135275" h="2351456">
                <a:moveTo>
                  <a:pt x="0" y="0"/>
                </a:moveTo>
                <a:lnTo>
                  <a:pt x="3135275" y="0"/>
                </a:lnTo>
                <a:lnTo>
                  <a:pt x="3135275" y="2351456"/>
                </a:lnTo>
                <a:lnTo>
                  <a:pt x="0" y="2351456"/>
                </a:lnTo>
                <a:lnTo>
                  <a:pt x="0" y="0"/>
                </a:lnTo>
                <a:close/>
              </a:path>
            </a:pathLst>
          </a:custGeom>
          <a:blipFill>
            <a:blip r:embed="rId5"/>
            <a:stretch>
              <a:fillRect/>
            </a:stretch>
          </a:blipFill>
        </p:spPr>
      </p:sp>
      <p:sp>
        <p:nvSpPr>
          <p:cNvPr id="12" name="TextBox 12"/>
          <p:cNvSpPr txBox="1"/>
          <p:nvPr/>
        </p:nvSpPr>
        <p:spPr>
          <a:xfrm>
            <a:off x="1298522" y="1548765"/>
            <a:ext cx="5161437" cy="7132320"/>
          </a:xfrm>
          <a:prstGeom prst="rect">
            <a:avLst/>
          </a:prstGeom>
        </p:spPr>
        <p:txBody>
          <a:bodyPr lIns="0" tIns="0" rIns="0" bIns="0" rtlCol="0" anchor="t">
            <a:spAutoFit/>
          </a:bodyPr>
          <a:lstStyle/>
          <a:p>
            <a:pPr marL="0" lvl="0" indent="0" algn="l">
              <a:lnSpc>
                <a:spcPts val="3780"/>
              </a:lnSpc>
            </a:pPr>
            <a:r>
              <a:rPr lang="en-US" sz="2700">
                <a:solidFill>
                  <a:srgbClr val="000000"/>
                </a:solidFill>
                <a:latin typeface="Glacial Indifference"/>
                <a:ea typeface="Glacial Indifference"/>
                <a:cs typeface="Glacial Indifference"/>
                <a:sym typeface="Glacial Indifference"/>
              </a:rPr>
              <a:t>Naast de metingen in Ukkel telt België ook nog 27 andere automatische weerstations waar </a:t>
            </a:r>
            <a:r>
              <a:rPr lang="en-US" sz="2700" b="1">
                <a:solidFill>
                  <a:srgbClr val="000000"/>
                </a:solidFill>
                <a:latin typeface="Glacial Indifference Bold"/>
                <a:ea typeface="Glacial Indifference Bold"/>
                <a:cs typeface="Glacial Indifference Bold"/>
                <a:sym typeface="Glacial Indifference Bold"/>
              </a:rPr>
              <a:t>temperatuur</a:t>
            </a:r>
            <a:r>
              <a:rPr lang="en-US" sz="2700">
                <a:solidFill>
                  <a:srgbClr val="000000"/>
                </a:solidFill>
                <a:latin typeface="Glacial Indifference"/>
                <a:ea typeface="Glacial Indifference"/>
                <a:cs typeface="Glacial Indifference"/>
                <a:sym typeface="Glacial Indifference"/>
              </a:rPr>
              <a:t>, </a:t>
            </a:r>
            <a:r>
              <a:rPr lang="en-US" sz="2700" b="1">
                <a:solidFill>
                  <a:srgbClr val="000000"/>
                </a:solidFill>
                <a:latin typeface="Glacial Indifference Bold"/>
                <a:ea typeface="Glacial Indifference Bold"/>
                <a:cs typeface="Glacial Indifference Bold"/>
                <a:sym typeface="Glacial Indifference Bold"/>
              </a:rPr>
              <a:t>vochtigheid</a:t>
            </a:r>
            <a:r>
              <a:rPr lang="en-US" sz="2700">
                <a:solidFill>
                  <a:srgbClr val="000000"/>
                </a:solidFill>
                <a:latin typeface="Glacial Indifference"/>
                <a:ea typeface="Glacial Indifference"/>
                <a:cs typeface="Glacial Indifference"/>
                <a:sym typeface="Glacial Indifference"/>
              </a:rPr>
              <a:t>, </a:t>
            </a:r>
            <a:r>
              <a:rPr lang="en-US" sz="2700" b="1">
                <a:solidFill>
                  <a:srgbClr val="000000"/>
                </a:solidFill>
                <a:latin typeface="Glacial Indifference Bold"/>
                <a:ea typeface="Glacial Indifference Bold"/>
                <a:cs typeface="Glacial Indifference Bold"/>
                <a:sym typeface="Glacial Indifference Bold"/>
              </a:rPr>
              <a:t>luchtdruk</a:t>
            </a:r>
            <a:r>
              <a:rPr lang="en-US" sz="2700">
                <a:solidFill>
                  <a:srgbClr val="000000"/>
                </a:solidFill>
                <a:latin typeface="Glacial Indifference"/>
                <a:ea typeface="Glacial Indifference"/>
                <a:cs typeface="Glacial Indifference"/>
                <a:sym typeface="Glacial Indifference"/>
              </a:rPr>
              <a:t>, </a:t>
            </a:r>
            <a:r>
              <a:rPr lang="en-US" sz="2700" b="1">
                <a:solidFill>
                  <a:srgbClr val="000000"/>
                </a:solidFill>
                <a:latin typeface="Glacial Indifference Bold"/>
                <a:ea typeface="Glacial Indifference Bold"/>
                <a:cs typeface="Glacial Indifference Bold"/>
                <a:sym typeface="Glacial Indifference Bold"/>
              </a:rPr>
              <a:t>wind</a:t>
            </a:r>
            <a:r>
              <a:rPr lang="en-US" sz="2700">
                <a:solidFill>
                  <a:srgbClr val="000000"/>
                </a:solidFill>
                <a:latin typeface="Glacial Indifference"/>
                <a:ea typeface="Glacial Indifference"/>
                <a:cs typeface="Glacial Indifference"/>
                <a:sym typeface="Glacial Indifference"/>
              </a:rPr>
              <a:t> en </a:t>
            </a:r>
            <a:r>
              <a:rPr lang="en-US" sz="2700" b="1">
                <a:solidFill>
                  <a:srgbClr val="000000"/>
                </a:solidFill>
                <a:latin typeface="Glacial Indifference Bold"/>
                <a:ea typeface="Glacial Indifference Bold"/>
                <a:cs typeface="Glacial Indifference Bold"/>
                <a:sym typeface="Glacial Indifference Bold"/>
              </a:rPr>
              <a:t>neerslag </a:t>
            </a:r>
            <a:r>
              <a:rPr lang="en-US" sz="2700">
                <a:solidFill>
                  <a:srgbClr val="000000"/>
                </a:solidFill>
                <a:latin typeface="Glacial Indifference"/>
                <a:ea typeface="Glacial Indifference"/>
                <a:cs typeface="Glacial Indifference"/>
                <a:sym typeface="Glacial Indifference"/>
              </a:rPr>
              <a:t>gemeten worden. Door gebruik te maken van automatische stations probeert men menselijke fouten zoveel mogelijk te vermijden. Daarnaast zijn er ook 200 handmatige weerstations waarbij waarnemers zelf de data moeten noteren op vaste tijdstippen. Deze gegevens worden vooral voor klimatologisch onderzoek gebruikt.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A0BFE3"/>
        </a:solidFill>
        <a:effectLst/>
      </p:bgPr>
    </p:bg>
    <p:spTree>
      <p:nvGrpSpPr>
        <p:cNvPr id="1" name=""/>
        <p:cNvGrpSpPr/>
        <p:nvPr/>
      </p:nvGrpSpPr>
      <p:grpSpPr>
        <a:xfrm>
          <a:off x="0" y="0"/>
          <a:ext cx="0" cy="0"/>
          <a:chOff x="0" y="0"/>
          <a:chExt cx="0" cy="0"/>
        </a:xfrm>
      </p:grpSpPr>
      <p:grpSp>
        <p:nvGrpSpPr>
          <p:cNvPr id="2" name="Group 2"/>
          <p:cNvGrpSpPr/>
          <p:nvPr/>
        </p:nvGrpSpPr>
        <p:grpSpPr>
          <a:xfrm>
            <a:off x="1080002" y="407527"/>
            <a:ext cx="751970" cy="940051"/>
            <a:chOff x="0" y="0"/>
            <a:chExt cx="1002627" cy="1253401"/>
          </a:xfrm>
        </p:grpSpPr>
        <p:sp>
          <p:nvSpPr>
            <p:cNvPr id="3" name="Freeform 3"/>
            <p:cNvSpPr/>
            <p:nvPr/>
          </p:nvSpPr>
          <p:spPr>
            <a:xfrm>
              <a:off x="0" y="0"/>
              <a:ext cx="1002665" cy="1253363"/>
            </a:xfrm>
            <a:custGeom>
              <a:avLst/>
              <a:gdLst/>
              <a:ahLst/>
              <a:cxnLst/>
              <a:rect l="l" t="t" r="r" b="b"/>
              <a:pathLst>
                <a:path w="1002665" h="1253363">
                  <a:moveTo>
                    <a:pt x="0" y="0"/>
                  </a:moveTo>
                  <a:lnTo>
                    <a:pt x="1002665" y="0"/>
                  </a:lnTo>
                  <a:lnTo>
                    <a:pt x="1002665" y="1253363"/>
                  </a:lnTo>
                  <a:lnTo>
                    <a:pt x="0" y="1253363"/>
                  </a:lnTo>
                  <a:lnTo>
                    <a:pt x="0" y="0"/>
                  </a:lnTo>
                  <a:close/>
                </a:path>
              </a:pathLst>
            </a:custGeom>
            <a:blipFill>
              <a:blip r:embed="rId2"/>
              <a:stretch>
                <a:fillRect r="3" b="-3"/>
              </a:stretch>
            </a:blipFill>
          </p:spPr>
        </p:sp>
      </p:grpSp>
      <p:sp>
        <p:nvSpPr>
          <p:cNvPr id="4" name="AutoShape 4"/>
          <p:cNvSpPr/>
          <p:nvPr/>
        </p:nvSpPr>
        <p:spPr>
          <a:xfrm>
            <a:off x="10958424" y="0"/>
            <a:ext cx="6687417" cy="10257856"/>
          </a:xfrm>
          <a:prstGeom prst="rect">
            <a:avLst/>
          </a:prstGeom>
          <a:solidFill>
            <a:srgbClr val="0A3A6F"/>
          </a:solidFill>
        </p:spPr>
      </p:sp>
      <p:sp>
        <p:nvSpPr>
          <p:cNvPr id="5" name="Freeform 5"/>
          <p:cNvSpPr/>
          <p:nvPr/>
        </p:nvSpPr>
        <p:spPr>
          <a:xfrm>
            <a:off x="11344965" y="678391"/>
            <a:ext cx="5914335" cy="4450537"/>
          </a:xfrm>
          <a:custGeom>
            <a:avLst/>
            <a:gdLst/>
            <a:ahLst/>
            <a:cxnLst/>
            <a:rect l="l" t="t" r="r" b="b"/>
            <a:pathLst>
              <a:path w="5914335" h="4450537">
                <a:moveTo>
                  <a:pt x="0" y="0"/>
                </a:moveTo>
                <a:lnTo>
                  <a:pt x="5914335" y="0"/>
                </a:lnTo>
                <a:lnTo>
                  <a:pt x="5914335" y="4450537"/>
                </a:lnTo>
                <a:lnTo>
                  <a:pt x="0" y="4450537"/>
                </a:lnTo>
                <a:lnTo>
                  <a:pt x="0" y="0"/>
                </a:lnTo>
                <a:close/>
              </a:path>
            </a:pathLst>
          </a:custGeom>
          <a:blipFill>
            <a:blip r:embed="rId3"/>
            <a:stretch>
              <a:fillRect/>
            </a:stretch>
          </a:blipFill>
        </p:spPr>
      </p:sp>
      <p:sp>
        <p:nvSpPr>
          <p:cNvPr id="6" name="AutoShape 6"/>
          <p:cNvSpPr/>
          <p:nvPr/>
        </p:nvSpPr>
        <p:spPr>
          <a:xfrm>
            <a:off x="1080002" y="1492467"/>
            <a:ext cx="9488603" cy="8794533"/>
          </a:xfrm>
          <a:prstGeom prst="rect">
            <a:avLst/>
          </a:prstGeom>
          <a:solidFill>
            <a:srgbClr val="0A3A6F"/>
          </a:solidFill>
        </p:spPr>
      </p:sp>
      <p:sp>
        <p:nvSpPr>
          <p:cNvPr id="7" name="AutoShape 7"/>
          <p:cNvSpPr/>
          <p:nvPr/>
        </p:nvSpPr>
        <p:spPr>
          <a:xfrm>
            <a:off x="4433590" y="1724792"/>
            <a:ext cx="5918414" cy="8562208"/>
          </a:xfrm>
          <a:prstGeom prst="rect">
            <a:avLst/>
          </a:prstGeom>
          <a:solidFill>
            <a:srgbClr val="FFFFFF"/>
          </a:solidFill>
        </p:spPr>
      </p:sp>
      <p:sp>
        <p:nvSpPr>
          <p:cNvPr id="8" name="Freeform 8"/>
          <p:cNvSpPr/>
          <p:nvPr/>
        </p:nvSpPr>
        <p:spPr>
          <a:xfrm>
            <a:off x="1080002" y="4031588"/>
            <a:ext cx="3725172" cy="6255412"/>
          </a:xfrm>
          <a:custGeom>
            <a:avLst/>
            <a:gdLst/>
            <a:ahLst/>
            <a:cxnLst/>
            <a:rect l="l" t="t" r="r" b="b"/>
            <a:pathLst>
              <a:path w="3725172" h="6255412">
                <a:moveTo>
                  <a:pt x="0" y="0"/>
                </a:moveTo>
                <a:lnTo>
                  <a:pt x="3725172" y="0"/>
                </a:lnTo>
                <a:lnTo>
                  <a:pt x="3725172" y="6255412"/>
                </a:lnTo>
                <a:lnTo>
                  <a:pt x="0" y="6255412"/>
                </a:lnTo>
                <a:lnTo>
                  <a:pt x="0" y="0"/>
                </a:lnTo>
                <a:close/>
              </a:path>
            </a:pathLst>
          </a:custGeom>
          <a:blipFill>
            <a:blip r:embed="rId4"/>
            <a:stretch>
              <a:fillRect l="-20176" t="-13897" r="-23984"/>
            </a:stretch>
          </a:blipFill>
        </p:spPr>
      </p:sp>
      <p:sp>
        <p:nvSpPr>
          <p:cNvPr id="9" name="Freeform 9"/>
          <p:cNvSpPr/>
          <p:nvPr/>
        </p:nvSpPr>
        <p:spPr>
          <a:xfrm>
            <a:off x="11344965" y="5393881"/>
            <a:ext cx="5914335" cy="4405160"/>
          </a:xfrm>
          <a:custGeom>
            <a:avLst/>
            <a:gdLst/>
            <a:ahLst/>
            <a:cxnLst/>
            <a:rect l="l" t="t" r="r" b="b"/>
            <a:pathLst>
              <a:path w="5914335" h="4405160">
                <a:moveTo>
                  <a:pt x="0" y="0"/>
                </a:moveTo>
                <a:lnTo>
                  <a:pt x="5914335" y="0"/>
                </a:lnTo>
                <a:lnTo>
                  <a:pt x="5914335" y="4405160"/>
                </a:lnTo>
                <a:lnTo>
                  <a:pt x="0" y="4405160"/>
                </a:lnTo>
                <a:lnTo>
                  <a:pt x="0" y="0"/>
                </a:lnTo>
                <a:close/>
              </a:path>
            </a:pathLst>
          </a:custGeom>
          <a:blipFill>
            <a:blip r:embed="rId5"/>
            <a:stretch>
              <a:fillRect/>
            </a:stretch>
          </a:blipFill>
        </p:spPr>
      </p:sp>
      <p:sp>
        <p:nvSpPr>
          <p:cNvPr id="10" name="TextBox 10"/>
          <p:cNvSpPr txBox="1"/>
          <p:nvPr/>
        </p:nvSpPr>
        <p:spPr>
          <a:xfrm>
            <a:off x="4433590" y="1667642"/>
            <a:ext cx="5918414" cy="8084820"/>
          </a:xfrm>
          <a:prstGeom prst="rect">
            <a:avLst/>
          </a:prstGeom>
        </p:spPr>
        <p:txBody>
          <a:bodyPr lIns="0" tIns="0" rIns="0" bIns="0" rtlCol="0" anchor="t">
            <a:spAutoFit/>
          </a:bodyPr>
          <a:lstStyle/>
          <a:p>
            <a:pPr marL="582932" lvl="1" indent="-291466" algn="l">
              <a:lnSpc>
                <a:spcPts val="3780"/>
              </a:lnSpc>
              <a:buFont typeface="Arial"/>
              <a:buChar char="•"/>
            </a:pPr>
            <a:r>
              <a:rPr lang="en-US" sz="2700">
                <a:solidFill>
                  <a:srgbClr val="000000"/>
                </a:solidFill>
                <a:latin typeface="Glacial Indifference"/>
                <a:ea typeface="Glacial Indifference"/>
                <a:cs typeface="Glacial Indifference"/>
                <a:sym typeface="Glacial Indifference"/>
              </a:rPr>
              <a:t>De </a:t>
            </a:r>
            <a:r>
              <a:rPr lang="en-US" sz="2700" b="1">
                <a:solidFill>
                  <a:srgbClr val="000000"/>
                </a:solidFill>
                <a:latin typeface="Glacial Indifference Bold"/>
                <a:ea typeface="Glacial Indifference Bold"/>
                <a:cs typeface="Glacial Indifference Bold"/>
                <a:sym typeface="Glacial Indifference Bold"/>
              </a:rPr>
              <a:t>thermometer</a:t>
            </a:r>
            <a:r>
              <a:rPr lang="en-US" sz="2700">
                <a:solidFill>
                  <a:srgbClr val="000000"/>
                </a:solidFill>
                <a:latin typeface="Glacial Indifference"/>
                <a:ea typeface="Glacial Indifference"/>
                <a:cs typeface="Glacial Indifference"/>
                <a:sym typeface="Glacial Indifference"/>
              </a:rPr>
              <a:t> was één van de eerste meetinstrumenten die op de koninklijke sterrenwacht werden gebruikt.</a:t>
            </a:r>
          </a:p>
          <a:p>
            <a:pPr marL="582932" lvl="1" indent="-291466" algn="l">
              <a:lnSpc>
                <a:spcPts val="3780"/>
              </a:lnSpc>
              <a:buFont typeface="Arial"/>
              <a:buChar char="•"/>
            </a:pPr>
            <a:r>
              <a:rPr lang="en-US" sz="2700">
                <a:solidFill>
                  <a:srgbClr val="000000"/>
                </a:solidFill>
                <a:latin typeface="Glacial Indifference"/>
                <a:ea typeface="Glacial Indifference"/>
                <a:cs typeface="Glacial Indifference"/>
                <a:sym typeface="Glacial Indifference"/>
              </a:rPr>
              <a:t>De thermometer wordt gebruikt om de </a:t>
            </a:r>
            <a:r>
              <a:rPr lang="en-US" sz="2700" b="1">
                <a:solidFill>
                  <a:srgbClr val="000000"/>
                </a:solidFill>
                <a:latin typeface="Glacial Indifference Bold"/>
                <a:ea typeface="Glacial Indifference Bold"/>
                <a:cs typeface="Glacial Indifference Bold"/>
                <a:sym typeface="Glacial Indifference Bold"/>
              </a:rPr>
              <a:t>temperatuur</a:t>
            </a:r>
            <a:r>
              <a:rPr lang="en-US" sz="2700">
                <a:solidFill>
                  <a:srgbClr val="000000"/>
                </a:solidFill>
                <a:latin typeface="Glacial Indifference"/>
                <a:ea typeface="Glacial Indifference"/>
                <a:cs typeface="Glacial Indifference"/>
                <a:sym typeface="Glacial Indifference"/>
              </a:rPr>
              <a:t> te meten </a:t>
            </a:r>
            <a:r>
              <a:rPr lang="en-US" sz="2700" b="1">
                <a:solidFill>
                  <a:srgbClr val="000000"/>
                </a:solidFill>
                <a:latin typeface="Glacial Indifference Bold"/>
                <a:ea typeface="Glacial Indifference Bold"/>
                <a:cs typeface="Glacial Indifference Bold"/>
                <a:sym typeface="Glacial Indifference Bold"/>
              </a:rPr>
              <a:t>(°C)</a:t>
            </a:r>
            <a:r>
              <a:rPr lang="en-US" sz="2700">
                <a:solidFill>
                  <a:srgbClr val="000000"/>
                </a:solidFill>
                <a:latin typeface="Glacial Indifference"/>
                <a:ea typeface="Glacial Indifference"/>
                <a:cs typeface="Glacial Indifference"/>
                <a:sym typeface="Glacial Indifference"/>
              </a:rPr>
              <a:t>.</a:t>
            </a:r>
          </a:p>
          <a:p>
            <a:pPr marL="582932" lvl="1" indent="-291466" algn="l">
              <a:lnSpc>
                <a:spcPts val="3780"/>
              </a:lnSpc>
              <a:buFont typeface="Arial"/>
              <a:buChar char="•"/>
            </a:pPr>
            <a:r>
              <a:rPr lang="en-US" sz="2700">
                <a:solidFill>
                  <a:srgbClr val="000000"/>
                </a:solidFill>
                <a:latin typeface="Glacial Indifference"/>
                <a:ea typeface="Glacial Indifference"/>
                <a:cs typeface="Glacial Indifference"/>
                <a:sym typeface="Glacial Indifference"/>
              </a:rPr>
              <a:t>De thermometers werden eerst tegen de gevel van het gebouw geplaatst maar de zon en de warmte van het gebouw gaven valse meetresultaten. </a:t>
            </a:r>
          </a:p>
          <a:p>
            <a:pPr marL="582932" lvl="1" indent="-291466" algn="l">
              <a:lnSpc>
                <a:spcPts val="3780"/>
              </a:lnSpc>
              <a:buFont typeface="Arial"/>
              <a:buChar char="•"/>
            </a:pPr>
            <a:r>
              <a:rPr lang="en-US" sz="2700">
                <a:solidFill>
                  <a:srgbClr val="000000"/>
                </a:solidFill>
                <a:latin typeface="Glacial Indifference"/>
                <a:ea typeface="Glacial Indifference"/>
                <a:cs typeface="Glacial Indifference"/>
                <a:sym typeface="Glacial Indifference"/>
              </a:rPr>
              <a:t>Vervolgens werden de thermometers in een open hutje geplaatst op het grasveld om de directe zon te weren. Tegenwoordig zitten de thermometers in een gesloten hutje met ventilatie.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A0BFE3"/>
        </a:solidFill>
        <a:effectLst/>
      </p:bgPr>
    </p:bg>
    <p:spTree>
      <p:nvGrpSpPr>
        <p:cNvPr id="1" name=""/>
        <p:cNvGrpSpPr/>
        <p:nvPr/>
      </p:nvGrpSpPr>
      <p:grpSpPr>
        <a:xfrm>
          <a:off x="0" y="0"/>
          <a:ext cx="0" cy="0"/>
          <a:chOff x="0" y="0"/>
          <a:chExt cx="0" cy="0"/>
        </a:xfrm>
      </p:grpSpPr>
      <p:sp>
        <p:nvSpPr>
          <p:cNvPr id="2" name="Freeform 2"/>
          <p:cNvSpPr/>
          <p:nvPr/>
        </p:nvSpPr>
        <p:spPr>
          <a:xfrm>
            <a:off x="5864460" y="407527"/>
            <a:ext cx="4047787" cy="5129684"/>
          </a:xfrm>
          <a:custGeom>
            <a:avLst/>
            <a:gdLst/>
            <a:ahLst/>
            <a:cxnLst/>
            <a:rect l="l" t="t" r="r" b="b"/>
            <a:pathLst>
              <a:path w="4047787" h="5129684">
                <a:moveTo>
                  <a:pt x="0" y="0"/>
                </a:moveTo>
                <a:lnTo>
                  <a:pt x="4047787" y="0"/>
                </a:lnTo>
                <a:lnTo>
                  <a:pt x="4047787" y="5129684"/>
                </a:lnTo>
                <a:lnTo>
                  <a:pt x="0" y="512968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4862347" y="3456060"/>
            <a:ext cx="3755195" cy="6830940"/>
          </a:xfrm>
          <a:custGeom>
            <a:avLst/>
            <a:gdLst/>
            <a:ahLst/>
            <a:cxnLst/>
            <a:rect l="l" t="t" r="r" b="b"/>
            <a:pathLst>
              <a:path w="3755195" h="6830940">
                <a:moveTo>
                  <a:pt x="0" y="0"/>
                </a:moveTo>
                <a:lnTo>
                  <a:pt x="3755194" y="0"/>
                </a:lnTo>
                <a:lnTo>
                  <a:pt x="3755194" y="6830940"/>
                </a:lnTo>
                <a:lnTo>
                  <a:pt x="0" y="6830940"/>
                </a:lnTo>
                <a:lnTo>
                  <a:pt x="0" y="0"/>
                </a:lnTo>
                <a:close/>
              </a:path>
            </a:pathLst>
          </a:custGeom>
          <a:blipFill>
            <a:blip r:embed="rId4"/>
            <a:stretch>
              <a:fillRect l="-11960" r="-22507"/>
            </a:stretch>
          </a:blipFill>
        </p:spPr>
      </p:sp>
      <p:grpSp>
        <p:nvGrpSpPr>
          <p:cNvPr id="4" name="Group 4"/>
          <p:cNvGrpSpPr/>
          <p:nvPr/>
        </p:nvGrpSpPr>
        <p:grpSpPr>
          <a:xfrm>
            <a:off x="1080002" y="407527"/>
            <a:ext cx="751970" cy="940051"/>
            <a:chOff x="0" y="0"/>
            <a:chExt cx="1002627" cy="1253401"/>
          </a:xfrm>
        </p:grpSpPr>
        <p:sp>
          <p:nvSpPr>
            <p:cNvPr id="5" name="Freeform 5"/>
            <p:cNvSpPr/>
            <p:nvPr/>
          </p:nvSpPr>
          <p:spPr>
            <a:xfrm>
              <a:off x="0" y="0"/>
              <a:ext cx="1002665" cy="1253363"/>
            </a:xfrm>
            <a:custGeom>
              <a:avLst/>
              <a:gdLst/>
              <a:ahLst/>
              <a:cxnLst/>
              <a:rect l="l" t="t" r="r" b="b"/>
              <a:pathLst>
                <a:path w="1002665" h="1253363">
                  <a:moveTo>
                    <a:pt x="0" y="0"/>
                  </a:moveTo>
                  <a:lnTo>
                    <a:pt x="1002665" y="0"/>
                  </a:lnTo>
                  <a:lnTo>
                    <a:pt x="1002665" y="1253363"/>
                  </a:lnTo>
                  <a:lnTo>
                    <a:pt x="0" y="1253363"/>
                  </a:lnTo>
                  <a:lnTo>
                    <a:pt x="0" y="0"/>
                  </a:lnTo>
                  <a:close/>
                </a:path>
              </a:pathLst>
            </a:custGeom>
            <a:blipFill>
              <a:blip r:embed="rId5"/>
              <a:stretch>
                <a:fillRect r="3" b="-3"/>
              </a:stretch>
            </a:blipFill>
          </p:spPr>
        </p:sp>
      </p:grpSp>
      <p:sp>
        <p:nvSpPr>
          <p:cNvPr id="6" name="AutoShape 6"/>
          <p:cNvSpPr/>
          <p:nvPr/>
        </p:nvSpPr>
        <p:spPr>
          <a:xfrm>
            <a:off x="10831229" y="0"/>
            <a:ext cx="6663269" cy="6415259"/>
          </a:xfrm>
          <a:prstGeom prst="rect">
            <a:avLst/>
          </a:prstGeom>
          <a:solidFill>
            <a:srgbClr val="0A3A6F"/>
          </a:solidFill>
        </p:spPr>
      </p:sp>
      <p:sp>
        <p:nvSpPr>
          <p:cNvPr id="7" name="AutoShape 7"/>
          <p:cNvSpPr/>
          <p:nvPr/>
        </p:nvSpPr>
        <p:spPr>
          <a:xfrm>
            <a:off x="11277970" y="468805"/>
            <a:ext cx="5769787" cy="5477649"/>
          </a:xfrm>
          <a:prstGeom prst="rect">
            <a:avLst/>
          </a:prstGeom>
          <a:solidFill>
            <a:srgbClr val="FFFFFF"/>
          </a:solidFill>
        </p:spPr>
      </p:sp>
      <p:sp>
        <p:nvSpPr>
          <p:cNvPr id="8" name="Freeform 8"/>
          <p:cNvSpPr/>
          <p:nvPr/>
        </p:nvSpPr>
        <p:spPr>
          <a:xfrm>
            <a:off x="2784644" y="6912834"/>
            <a:ext cx="2327875" cy="2345466"/>
          </a:xfrm>
          <a:custGeom>
            <a:avLst/>
            <a:gdLst/>
            <a:ahLst/>
            <a:cxnLst/>
            <a:rect l="l" t="t" r="r" b="b"/>
            <a:pathLst>
              <a:path w="2327875" h="2345466">
                <a:moveTo>
                  <a:pt x="0" y="0"/>
                </a:moveTo>
                <a:lnTo>
                  <a:pt x="2327875" y="0"/>
                </a:lnTo>
                <a:lnTo>
                  <a:pt x="2327875" y="2345466"/>
                </a:lnTo>
                <a:lnTo>
                  <a:pt x="0" y="234546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TextBox 9"/>
          <p:cNvSpPr txBox="1"/>
          <p:nvPr/>
        </p:nvSpPr>
        <p:spPr>
          <a:xfrm>
            <a:off x="11465233" y="565394"/>
            <a:ext cx="5395261" cy="5227320"/>
          </a:xfrm>
          <a:prstGeom prst="rect">
            <a:avLst/>
          </a:prstGeom>
        </p:spPr>
        <p:txBody>
          <a:bodyPr lIns="0" tIns="0" rIns="0" bIns="0" rtlCol="0" anchor="t">
            <a:spAutoFit/>
          </a:bodyPr>
          <a:lstStyle/>
          <a:p>
            <a:pPr marL="582932" lvl="1" indent="-291466" algn="l">
              <a:lnSpc>
                <a:spcPts val="3780"/>
              </a:lnSpc>
              <a:buFont typeface="Arial"/>
              <a:buChar char="•"/>
            </a:pPr>
            <a:r>
              <a:rPr lang="en-US" sz="2700">
                <a:solidFill>
                  <a:srgbClr val="000000"/>
                </a:solidFill>
                <a:latin typeface="Glacial Indifference"/>
                <a:ea typeface="Glacial Indifference"/>
                <a:cs typeface="Glacial Indifference"/>
                <a:sym typeface="Glacial Indifference"/>
              </a:rPr>
              <a:t>Met een </a:t>
            </a:r>
            <a:r>
              <a:rPr lang="en-US" sz="2700" b="1">
                <a:solidFill>
                  <a:srgbClr val="000000"/>
                </a:solidFill>
                <a:latin typeface="Glacial Indifference Bold"/>
                <a:ea typeface="Glacial Indifference Bold"/>
                <a:cs typeface="Glacial Indifference Bold"/>
                <a:sym typeface="Glacial Indifference Bold"/>
              </a:rPr>
              <a:t>pluviometer </a:t>
            </a:r>
            <a:r>
              <a:rPr lang="en-US" sz="2700">
                <a:solidFill>
                  <a:srgbClr val="000000"/>
                </a:solidFill>
                <a:latin typeface="Glacial Indifference"/>
                <a:ea typeface="Glacial Indifference"/>
                <a:cs typeface="Glacial Indifference"/>
                <a:sym typeface="Glacial Indifference"/>
              </a:rPr>
              <a:t>meten we de </a:t>
            </a:r>
            <a:r>
              <a:rPr lang="en-US" sz="2700" b="1">
                <a:solidFill>
                  <a:srgbClr val="000000"/>
                </a:solidFill>
                <a:latin typeface="Glacial Indifference Bold"/>
                <a:ea typeface="Glacial Indifference Bold"/>
                <a:cs typeface="Glacial Indifference Bold"/>
                <a:sym typeface="Glacial Indifference Bold"/>
              </a:rPr>
              <a:t>neerslaghoeveelheid</a:t>
            </a:r>
            <a:r>
              <a:rPr lang="en-US" sz="2700">
                <a:solidFill>
                  <a:srgbClr val="000000"/>
                </a:solidFill>
                <a:latin typeface="Glacial Indifference"/>
                <a:ea typeface="Glacial Indifference"/>
                <a:cs typeface="Glacial Indifference"/>
                <a:sym typeface="Glacial Indifference"/>
              </a:rPr>
              <a:t> gedurende een bepaalde tijdsperiode. </a:t>
            </a:r>
          </a:p>
          <a:p>
            <a:pPr marL="582932" lvl="1" indent="-291466" algn="l">
              <a:lnSpc>
                <a:spcPts val="3780"/>
              </a:lnSpc>
              <a:buFont typeface="Arial"/>
              <a:buChar char="•"/>
            </a:pPr>
            <a:r>
              <a:rPr lang="en-US" sz="2700">
                <a:solidFill>
                  <a:srgbClr val="000000"/>
                </a:solidFill>
                <a:latin typeface="Glacial Indifference"/>
                <a:ea typeface="Glacial Indifference"/>
                <a:cs typeface="Glacial Indifference"/>
                <a:sym typeface="Glacial Indifference"/>
              </a:rPr>
              <a:t>De pluviometer bestaat uit een trechter die op een opvangbak geplaatst wordt.</a:t>
            </a:r>
          </a:p>
          <a:p>
            <a:pPr marL="582932" lvl="1" indent="-291466" algn="l">
              <a:lnSpc>
                <a:spcPts val="3780"/>
              </a:lnSpc>
              <a:buFont typeface="Arial"/>
              <a:buChar char="•"/>
            </a:pPr>
            <a:r>
              <a:rPr lang="en-US" sz="2700">
                <a:solidFill>
                  <a:srgbClr val="000000"/>
                </a:solidFill>
                <a:latin typeface="Glacial Indifference"/>
                <a:ea typeface="Glacial Indifference"/>
                <a:cs typeface="Glacial Indifference"/>
                <a:sym typeface="Glacial Indifference"/>
              </a:rPr>
              <a:t>Het water in de opvangbak wordt gemeten in millimeter.</a:t>
            </a:r>
          </a:p>
          <a:p>
            <a:pPr marL="582932" lvl="1" indent="-291466" algn="l">
              <a:lnSpc>
                <a:spcPts val="3780"/>
              </a:lnSpc>
              <a:buFont typeface="Arial"/>
              <a:buChar char="•"/>
            </a:pPr>
            <a:r>
              <a:rPr lang="en-US" sz="2700">
                <a:solidFill>
                  <a:srgbClr val="000000"/>
                </a:solidFill>
                <a:latin typeface="Glacial Indifference"/>
                <a:ea typeface="Glacial Indifference"/>
                <a:cs typeface="Glacial Indifference"/>
                <a:sym typeface="Glacial Indifference"/>
              </a:rPr>
              <a:t>Eén </a:t>
            </a:r>
            <a:r>
              <a:rPr lang="en-US" sz="2700" b="1">
                <a:solidFill>
                  <a:srgbClr val="000000"/>
                </a:solidFill>
                <a:latin typeface="Glacial Indifference Bold"/>
                <a:ea typeface="Glacial Indifference Bold"/>
                <a:cs typeface="Glacial Indifference Bold"/>
                <a:sym typeface="Glacial Indifference Bold"/>
              </a:rPr>
              <a:t>millimeter</a:t>
            </a:r>
            <a:r>
              <a:rPr lang="en-US" sz="2700">
                <a:solidFill>
                  <a:srgbClr val="000000"/>
                </a:solidFill>
                <a:latin typeface="Glacial Indifference"/>
                <a:ea typeface="Glacial Indifference"/>
                <a:cs typeface="Glacial Indifference"/>
                <a:sym typeface="Glacial Indifference"/>
              </a:rPr>
              <a:t> komt overeen met 1 liter per vierkante meter.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A0BFE3"/>
        </a:solidFill>
        <a:effectLst/>
      </p:bgPr>
    </p:bg>
    <p:spTree>
      <p:nvGrpSpPr>
        <p:cNvPr id="1" name=""/>
        <p:cNvGrpSpPr/>
        <p:nvPr/>
      </p:nvGrpSpPr>
      <p:grpSpPr>
        <a:xfrm>
          <a:off x="0" y="0"/>
          <a:ext cx="0" cy="0"/>
          <a:chOff x="0" y="0"/>
          <a:chExt cx="0" cy="0"/>
        </a:xfrm>
      </p:grpSpPr>
      <p:sp>
        <p:nvSpPr>
          <p:cNvPr id="2" name="AutoShape 2"/>
          <p:cNvSpPr/>
          <p:nvPr/>
        </p:nvSpPr>
        <p:spPr>
          <a:xfrm>
            <a:off x="796814" y="0"/>
            <a:ext cx="5069491" cy="6415259"/>
          </a:xfrm>
          <a:prstGeom prst="rect">
            <a:avLst/>
          </a:prstGeom>
          <a:solidFill>
            <a:srgbClr val="0A3A6F"/>
          </a:solidFill>
        </p:spPr>
      </p:sp>
      <p:grpSp>
        <p:nvGrpSpPr>
          <p:cNvPr id="3" name="Group 3"/>
          <p:cNvGrpSpPr/>
          <p:nvPr/>
        </p:nvGrpSpPr>
        <p:grpSpPr>
          <a:xfrm>
            <a:off x="1080002" y="407527"/>
            <a:ext cx="751970" cy="940051"/>
            <a:chOff x="0" y="0"/>
            <a:chExt cx="1002627" cy="1253401"/>
          </a:xfrm>
        </p:grpSpPr>
        <p:sp>
          <p:nvSpPr>
            <p:cNvPr id="4" name="Freeform 4"/>
            <p:cNvSpPr/>
            <p:nvPr/>
          </p:nvSpPr>
          <p:spPr>
            <a:xfrm>
              <a:off x="0" y="0"/>
              <a:ext cx="1002665" cy="1253363"/>
            </a:xfrm>
            <a:custGeom>
              <a:avLst/>
              <a:gdLst/>
              <a:ahLst/>
              <a:cxnLst/>
              <a:rect l="l" t="t" r="r" b="b"/>
              <a:pathLst>
                <a:path w="1002665" h="1253363">
                  <a:moveTo>
                    <a:pt x="0" y="0"/>
                  </a:moveTo>
                  <a:lnTo>
                    <a:pt x="1002665" y="0"/>
                  </a:lnTo>
                  <a:lnTo>
                    <a:pt x="1002665" y="1253363"/>
                  </a:lnTo>
                  <a:lnTo>
                    <a:pt x="0" y="1253363"/>
                  </a:lnTo>
                  <a:lnTo>
                    <a:pt x="0" y="0"/>
                  </a:lnTo>
                  <a:close/>
                </a:path>
              </a:pathLst>
            </a:custGeom>
            <a:blipFill>
              <a:blip r:embed="rId2"/>
              <a:stretch>
                <a:fillRect r="3" b="-3"/>
              </a:stretch>
            </a:blipFill>
          </p:spPr>
        </p:sp>
      </p:grpSp>
      <p:sp>
        <p:nvSpPr>
          <p:cNvPr id="5" name="Freeform 5"/>
          <p:cNvSpPr/>
          <p:nvPr/>
        </p:nvSpPr>
        <p:spPr>
          <a:xfrm>
            <a:off x="935780" y="2189332"/>
            <a:ext cx="4791557" cy="3990439"/>
          </a:xfrm>
          <a:custGeom>
            <a:avLst/>
            <a:gdLst/>
            <a:ahLst/>
            <a:cxnLst/>
            <a:rect l="l" t="t" r="r" b="b"/>
            <a:pathLst>
              <a:path w="4791557" h="3990439">
                <a:moveTo>
                  <a:pt x="0" y="0"/>
                </a:moveTo>
                <a:lnTo>
                  <a:pt x="4791558" y="0"/>
                </a:lnTo>
                <a:lnTo>
                  <a:pt x="4791558" y="3990439"/>
                </a:lnTo>
                <a:lnTo>
                  <a:pt x="0" y="3990439"/>
                </a:lnTo>
                <a:lnTo>
                  <a:pt x="0" y="0"/>
                </a:lnTo>
                <a:close/>
              </a:path>
            </a:pathLst>
          </a:custGeom>
          <a:blipFill>
            <a:blip r:embed="rId3"/>
            <a:stretch>
              <a:fillRect t="-33888" b="-25416"/>
            </a:stretch>
          </a:blipFill>
        </p:spPr>
      </p:sp>
      <p:sp>
        <p:nvSpPr>
          <p:cNvPr id="6" name="AutoShape 6"/>
          <p:cNvSpPr/>
          <p:nvPr/>
        </p:nvSpPr>
        <p:spPr>
          <a:xfrm>
            <a:off x="6609255" y="0"/>
            <a:ext cx="5069491" cy="6415259"/>
          </a:xfrm>
          <a:prstGeom prst="rect">
            <a:avLst/>
          </a:prstGeom>
          <a:solidFill>
            <a:srgbClr val="0A3A6F"/>
          </a:solidFill>
        </p:spPr>
      </p:sp>
      <p:sp>
        <p:nvSpPr>
          <p:cNvPr id="7" name="Freeform 7"/>
          <p:cNvSpPr/>
          <p:nvPr/>
        </p:nvSpPr>
        <p:spPr>
          <a:xfrm>
            <a:off x="6748221" y="2189332"/>
            <a:ext cx="4791557" cy="3990439"/>
          </a:xfrm>
          <a:custGeom>
            <a:avLst/>
            <a:gdLst/>
            <a:ahLst/>
            <a:cxnLst/>
            <a:rect l="l" t="t" r="r" b="b"/>
            <a:pathLst>
              <a:path w="4791557" h="3990439">
                <a:moveTo>
                  <a:pt x="0" y="0"/>
                </a:moveTo>
                <a:lnTo>
                  <a:pt x="4791558" y="0"/>
                </a:lnTo>
                <a:lnTo>
                  <a:pt x="4791558" y="3990439"/>
                </a:lnTo>
                <a:lnTo>
                  <a:pt x="0" y="3990439"/>
                </a:lnTo>
                <a:lnTo>
                  <a:pt x="0" y="0"/>
                </a:lnTo>
                <a:close/>
              </a:path>
            </a:pathLst>
          </a:custGeom>
          <a:blipFill>
            <a:blip r:embed="rId4"/>
            <a:stretch>
              <a:fillRect t="-42360" b="-16944"/>
            </a:stretch>
          </a:blipFill>
        </p:spPr>
      </p:sp>
      <p:sp>
        <p:nvSpPr>
          <p:cNvPr id="8" name="AutoShape 8"/>
          <p:cNvSpPr/>
          <p:nvPr/>
        </p:nvSpPr>
        <p:spPr>
          <a:xfrm>
            <a:off x="12425007" y="0"/>
            <a:ext cx="5069491" cy="6415259"/>
          </a:xfrm>
          <a:prstGeom prst="rect">
            <a:avLst/>
          </a:prstGeom>
          <a:solidFill>
            <a:srgbClr val="0A3A6F"/>
          </a:solidFill>
        </p:spPr>
      </p:sp>
      <p:sp>
        <p:nvSpPr>
          <p:cNvPr id="9" name="Freeform 9"/>
          <p:cNvSpPr/>
          <p:nvPr/>
        </p:nvSpPr>
        <p:spPr>
          <a:xfrm>
            <a:off x="12563974" y="2189332"/>
            <a:ext cx="4791557" cy="3990439"/>
          </a:xfrm>
          <a:custGeom>
            <a:avLst/>
            <a:gdLst/>
            <a:ahLst/>
            <a:cxnLst/>
            <a:rect l="l" t="t" r="r" b="b"/>
            <a:pathLst>
              <a:path w="4791557" h="3990439">
                <a:moveTo>
                  <a:pt x="0" y="0"/>
                </a:moveTo>
                <a:lnTo>
                  <a:pt x="4791557" y="0"/>
                </a:lnTo>
                <a:lnTo>
                  <a:pt x="4791557" y="3990439"/>
                </a:lnTo>
                <a:lnTo>
                  <a:pt x="0" y="3990439"/>
                </a:lnTo>
                <a:lnTo>
                  <a:pt x="0" y="0"/>
                </a:lnTo>
                <a:close/>
              </a:path>
            </a:pathLst>
          </a:custGeom>
          <a:blipFill>
            <a:blip r:embed="rId5"/>
            <a:stretch>
              <a:fillRect t="-44175" b="-15128"/>
            </a:stretch>
          </a:blipFill>
        </p:spPr>
      </p:sp>
      <p:sp>
        <p:nvSpPr>
          <p:cNvPr id="10" name="AutoShape 10"/>
          <p:cNvSpPr/>
          <p:nvPr/>
        </p:nvSpPr>
        <p:spPr>
          <a:xfrm>
            <a:off x="796814" y="6958537"/>
            <a:ext cx="5069491" cy="3328463"/>
          </a:xfrm>
          <a:prstGeom prst="rect">
            <a:avLst/>
          </a:prstGeom>
          <a:solidFill>
            <a:srgbClr val="FFFFFF"/>
          </a:solidFill>
        </p:spPr>
      </p:sp>
      <p:sp>
        <p:nvSpPr>
          <p:cNvPr id="11" name="AutoShape 11"/>
          <p:cNvSpPr/>
          <p:nvPr/>
        </p:nvSpPr>
        <p:spPr>
          <a:xfrm>
            <a:off x="6609255" y="6958537"/>
            <a:ext cx="5069491" cy="3328463"/>
          </a:xfrm>
          <a:prstGeom prst="rect">
            <a:avLst/>
          </a:prstGeom>
          <a:solidFill>
            <a:srgbClr val="FFFFFF"/>
          </a:solidFill>
        </p:spPr>
      </p:sp>
      <p:sp>
        <p:nvSpPr>
          <p:cNvPr id="12" name="AutoShape 12"/>
          <p:cNvSpPr/>
          <p:nvPr/>
        </p:nvSpPr>
        <p:spPr>
          <a:xfrm>
            <a:off x="12421695" y="6958537"/>
            <a:ext cx="5069491" cy="3328463"/>
          </a:xfrm>
          <a:prstGeom prst="rect">
            <a:avLst/>
          </a:prstGeom>
          <a:solidFill>
            <a:srgbClr val="FFFFFF"/>
          </a:solidFill>
        </p:spPr>
      </p:sp>
      <p:sp>
        <p:nvSpPr>
          <p:cNvPr id="13" name="TextBox 13"/>
          <p:cNvSpPr txBox="1"/>
          <p:nvPr/>
        </p:nvSpPr>
        <p:spPr>
          <a:xfrm>
            <a:off x="935780" y="7171158"/>
            <a:ext cx="4791557" cy="2846070"/>
          </a:xfrm>
          <a:prstGeom prst="rect">
            <a:avLst/>
          </a:prstGeom>
        </p:spPr>
        <p:txBody>
          <a:bodyPr lIns="0" tIns="0" rIns="0" bIns="0" rtlCol="0" anchor="t">
            <a:spAutoFit/>
          </a:bodyPr>
          <a:lstStyle/>
          <a:p>
            <a:pPr marL="0" lvl="0" indent="0" algn="l">
              <a:lnSpc>
                <a:spcPts val="3780"/>
              </a:lnSpc>
            </a:pPr>
            <a:r>
              <a:rPr lang="en-US" sz="2700" b="1">
                <a:solidFill>
                  <a:srgbClr val="000000"/>
                </a:solidFill>
                <a:latin typeface="Glacial Indifference Bold"/>
                <a:ea typeface="Glacial Indifference Bold"/>
                <a:cs typeface="Glacial Indifference Bold"/>
                <a:sym typeface="Glacial Indifference Bold"/>
              </a:rPr>
              <a:t>Bij het begin van de metingen</a:t>
            </a:r>
            <a:r>
              <a:rPr lang="en-US" sz="2700">
                <a:solidFill>
                  <a:srgbClr val="000000"/>
                </a:solidFill>
                <a:latin typeface="Glacial Indifference"/>
                <a:ea typeface="Glacial Indifference"/>
                <a:cs typeface="Glacial Indifference"/>
                <a:sym typeface="Glacial Indifference"/>
              </a:rPr>
              <a:t> werd de pluviometer bij de grond geplaatst aangezien daar de wind het minst turbulent is en dus het minst invloed heeft op de metingen.</a:t>
            </a:r>
          </a:p>
        </p:txBody>
      </p:sp>
      <p:sp>
        <p:nvSpPr>
          <p:cNvPr id="14" name="TextBox 14"/>
          <p:cNvSpPr txBox="1"/>
          <p:nvPr/>
        </p:nvSpPr>
        <p:spPr>
          <a:xfrm>
            <a:off x="6748221" y="7647408"/>
            <a:ext cx="4791557" cy="1893570"/>
          </a:xfrm>
          <a:prstGeom prst="rect">
            <a:avLst/>
          </a:prstGeom>
        </p:spPr>
        <p:txBody>
          <a:bodyPr lIns="0" tIns="0" rIns="0" bIns="0" rtlCol="0" anchor="t">
            <a:spAutoFit/>
          </a:bodyPr>
          <a:lstStyle/>
          <a:p>
            <a:pPr marL="0" lvl="0" indent="0" algn="l">
              <a:lnSpc>
                <a:spcPts val="3780"/>
              </a:lnSpc>
            </a:pPr>
            <a:r>
              <a:rPr lang="en-US" sz="2700" b="1">
                <a:solidFill>
                  <a:srgbClr val="000000"/>
                </a:solidFill>
                <a:latin typeface="Glacial Indifference Bold"/>
                <a:ea typeface="Glacial Indifference Bold"/>
                <a:cs typeface="Glacial Indifference Bold"/>
                <a:sym typeface="Glacial Indifference Bold"/>
              </a:rPr>
              <a:t>In 1951</a:t>
            </a:r>
            <a:r>
              <a:rPr lang="en-US" sz="2700">
                <a:solidFill>
                  <a:srgbClr val="000000"/>
                </a:solidFill>
                <a:latin typeface="Glacial Indifference"/>
                <a:ea typeface="Glacial Indifference"/>
                <a:cs typeface="Glacial Indifference"/>
                <a:sym typeface="Glacial Indifference"/>
              </a:rPr>
              <a:t> werd het gat in de grond vervangen door een nipherkegel om de invloed van de wind zoveel mogelijk te beperken. </a:t>
            </a:r>
          </a:p>
        </p:txBody>
      </p:sp>
      <p:sp>
        <p:nvSpPr>
          <p:cNvPr id="15" name="TextBox 15"/>
          <p:cNvSpPr txBox="1"/>
          <p:nvPr/>
        </p:nvSpPr>
        <p:spPr>
          <a:xfrm>
            <a:off x="12564570" y="7647408"/>
            <a:ext cx="4791557" cy="1893570"/>
          </a:xfrm>
          <a:prstGeom prst="rect">
            <a:avLst/>
          </a:prstGeom>
        </p:spPr>
        <p:txBody>
          <a:bodyPr lIns="0" tIns="0" rIns="0" bIns="0" rtlCol="0" anchor="t">
            <a:spAutoFit/>
          </a:bodyPr>
          <a:lstStyle/>
          <a:p>
            <a:pPr marL="0" lvl="0" indent="0" algn="l">
              <a:lnSpc>
                <a:spcPts val="3780"/>
              </a:lnSpc>
            </a:pPr>
            <a:r>
              <a:rPr lang="en-US" sz="2700" b="1">
                <a:solidFill>
                  <a:srgbClr val="000000"/>
                </a:solidFill>
                <a:latin typeface="Glacial Indifference Bold"/>
                <a:ea typeface="Glacial Indifference Bold"/>
                <a:cs typeface="Glacial Indifference Bold"/>
                <a:sym typeface="Glacial Indifference Bold"/>
              </a:rPr>
              <a:t>Tegenwoordig </a:t>
            </a:r>
            <a:r>
              <a:rPr lang="en-US" sz="2700">
                <a:solidFill>
                  <a:srgbClr val="000000"/>
                </a:solidFill>
                <a:latin typeface="Glacial Indifference"/>
                <a:ea typeface="Glacial Indifference"/>
                <a:cs typeface="Glacial Indifference"/>
                <a:sym typeface="Glacial Indifference"/>
              </a:rPr>
              <a:t>gebeuren de waarnemingen automatisch. Een opvangbak weegt hoeveel neerslag er is neergekomen.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A0BFE3"/>
        </a:solidFill>
        <a:effectLst/>
      </p:bgPr>
    </p:bg>
    <p:spTree>
      <p:nvGrpSpPr>
        <p:cNvPr id="1" name=""/>
        <p:cNvGrpSpPr/>
        <p:nvPr/>
      </p:nvGrpSpPr>
      <p:grpSpPr>
        <a:xfrm>
          <a:off x="0" y="0"/>
          <a:ext cx="0" cy="0"/>
          <a:chOff x="0" y="0"/>
          <a:chExt cx="0" cy="0"/>
        </a:xfrm>
      </p:grpSpPr>
      <p:grpSp>
        <p:nvGrpSpPr>
          <p:cNvPr id="2" name="Group 2"/>
          <p:cNvGrpSpPr/>
          <p:nvPr/>
        </p:nvGrpSpPr>
        <p:grpSpPr>
          <a:xfrm>
            <a:off x="1080002" y="407527"/>
            <a:ext cx="751970" cy="940051"/>
            <a:chOff x="0" y="0"/>
            <a:chExt cx="1002627" cy="1253401"/>
          </a:xfrm>
        </p:grpSpPr>
        <p:sp>
          <p:nvSpPr>
            <p:cNvPr id="3" name="Freeform 3"/>
            <p:cNvSpPr/>
            <p:nvPr/>
          </p:nvSpPr>
          <p:spPr>
            <a:xfrm>
              <a:off x="0" y="0"/>
              <a:ext cx="1002665" cy="1253363"/>
            </a:xfrm>
            <a:custGeom>
              <a:avLst/>
              <a:gdLst/>
              <a:ahLst/>
              <a:cxnLst/>
              <a:rect l="l" t="t" r="r" b="b"/>
              <a:pathLst>
                <a:path w="1002665" h="1253363">
                  <a:moveTo>
                    <a:pt x="0" y="0"/>
                  </a:moveTo>
                  <a:lnTo>
                    <a:pt x="1002665" y="0"/>
                  </a:lnTo>
                  <a:lnTo>
                    <a:pt x="1002665" y="1253363"/>
                  </a:lnTo>
                  <a:lnTo>
                    <a:pt x="0" y="1253363"/>
                  </a:lnTo>
                  <a:lnTo>
                    <a:pt x="0" y="0"/>
                  </a:lnTo>
                  <a:close/>
                </a:path>
              </a:pathLst>
            </a:custGeom>
            <a:blipFill>
              <a:blip r:embed="rId2"/>
              <a:stretch>
                <a:fillRect r="3" b="-3"/>
              </a:stretch>
            </a:blipFill>
          </p:spPr>
        </p:sp>
      </p:grpSp>
      <p:sp>
        <p:nvSpPr>
          <p:cNvPr id="4" name="AutoShape 4"/>
          <p:cNvSpPr/>
          <p:nvPr/>
        </p:nvSpPr>
        <p:spPr>
          <a:xfrm>
            <a:off x="12035250" y="4320395"/>
            <a:ext cx="6252750" cy="5966605"/>
          </a:xfrm>
          <a:prstGeom prst="rect">
            <a:avLst/>
          </a:prstGeom>
          <a:solidFill>
            <a:srgbClr val="0A3A6F"/>
          </a:solidFill>
        </p:spPr>
      </p:sp>
      <p:sp>
        <p:nvSpPr>
          <p:cNvPr id="5" name="Freeform 5"/>
          <p:cNvSpPr/>
          <p:nvPr/>
        </p:nvSpPr>
        <p:spPr>
          <a:xfrm>
            <a:off x="12646273" y="4610173"/>
            <a:ext cx="5030704" cy="4070346"/>
          </a:xfrm>
          <a:custGeom>
            <a:avLst/>
            <a:gdLst/>
            <a:ahLst/>
            <a:cxnLst/>
            <a:rect l="l" t="t" r="r" b="b"/>
            <a:pathLst>
              <a:path w="5030704" h="4070346">
                <a:moveTo>
                  <a:pt x="0" y="0"/>
                </a:moveTo>
                <a:lnTo>
                  <a:pt x="5030704" y="0"/>
                </a:lnTo>
                <a:lnTo>
                  <a:pt x="5030704" y="4070346"/>
                </a:lnTo>
                <a:lnTo>
                  <a:pt x="0" y="4070346"/>
                </a:lnTo>
                <a:lnTo>
                  <a:pt x="0" y="0"/>
                </a:lnTo>
                <a:close/>
              </a:path>
            </a:pathLst>
          </a:custGeom>
          <a:blipFill>
            <a:blip r:embed="rId3"/>
            <a:stretch>
              <a:fillRect l="-18838" t="-11865" r="-17012"/>
            </a:stretch>
          </a:blipFill>
        </p:spPr>
      </p:sp>
      <p:sp>
        <p:nvSpPr>
          <p:cNvPr id="6" name="AutoShape 6"/>
          <p:cNvSpPr/>
          <p:nvPr/>
        </p:nvSpPr>
        <p:spPr>
          <a:xfrm>
            <a:off x="3212414" y="0"/>
            <a:ext cx="6639121" cy="9465036"/>
          </a:xfrm>
          <a:prstGeom prst="rect">
            <a:avLst/>
          </a:prstGeom>
          <a:solidFill>
            <a:srgbClr val="0A3A6F"/>
          </a:solidFill>
        </p:spPr>
      </p:sp>
      <p:sp>
        <p:nvSpPr>
          <p:cNvPr id="7" name="AutoShape 7"/>
          <p:cNvSpPr/>
          <p:nvPr/>
        </p:nvSpPr>
        <p:spPr>
          <a:xfrm>
            <a:off x="3490118" y="1436927"/>
            <a:ext cx="6083713" cy="7609611"/>
          </a:xfrm>
          <a:prstGeom prst="rect">
            <a:avLst/>
          </a:prstGeom>
          <a:solidFill>
            <a:srgbClr val="FFFFFF"/>
          </a:solidFill>
        </p:spPr>
      </p:sp>
      <p:sp>
        <p:nvSpPr>
          <p:cNvPr id="8" name="Freeform 8"/>
          <p:cNvSpPr/>
          <p:nvPr/>
        </p:nvSpPr>
        <p:spPr>
          <a:xfrm>
            <a:off x="2145197" y="3466867"/>
            <a:ext cx="2134434" cy="6356958"/>
          </a:xfrm>
          <a:custGeom>
            <a:avLst/>
            <a:gdLst/>
            <a:ahLst/>
            <a:cxnLst/>
            <a:rect l="l" t="t" r="r" b="b"/>
            <a:pathLst>
              <a:path w="2134434" h="6356958">
                <a:moveTo>
                  <a:pt x="0" y="0"/>
                </a:moveTo>
                <a:lnTo>
                  <a:pt x="2134434" y="0"/>
                </a:lnTo>
                <a:lnTo>
                  <a:pt x="2134434" y="6356958"/>
                </a:lnTo>
                <a:lnTo>
                  <a:pt x="0" y="6356958"/>
                </a:lnTo>
                <a:lnTo>
                  <a:pt x="0" y="0"/>
                </a:lnTo>
                <a:close/>
              </a:path>
            </a:pathLst>
          </a:custGeom>
          <a:blipFill>
            <a:blip r:embed="rId4"/>
            <a:stretch>
              <a:fillRect l="-23758" r="-74669"/>
            </a:stretch>
          </a:blipFill>
        </p:spPr>
      </p:sp>
      <p:sp>
        <p:nvSpPr>
          <p:cNvPr id="9" name="AutoShape 9"/>
          <p:cNvSpPr/>
          <p:nvPr/>
        </p:nvSpPr>
        <p:spPr>
          <a:xfrm>
            <a:off x="12288805" y="8779318"/>
            <a:ext cx="5745639" cy="1371435"/>
          </a:xfrm>
          <a:prstGeom prst="rect">
            <a:avLst/>
          </a:prstGeom>
          <a:solidFill>
            <a:srgbClr val="FFFFFF"/>
          </a:solidFill>
        </p:spPr>
      </p:sp>
      <p:sp>
        <p:nvSpPr>
          <p:cNvPr id="10" name="Freeform 10"/>
          <p:cNvSpPr/>
          <p:nvPr/>
        </p:nvSpPr>
        <p:spPr>
          <a:xfrm>
            <a:off x="10752702" y="-136686"/>
            <a:ext cx="3787141" cy="4361831"/>
          </a:xfrm>
          <a:custGeom>
            <a:avLst/>
            <a:gdLst/>
            <a:ahLst/>
            <a:cxnLst/>
            <a:rect l="l" t="t" r="r" b="b"/>
            <a:pathLst>
              <a:path w="3787141" h="4361831">
                <a:moveTo>
                  <a:pt x="0" y="0"/>
                </a:moveTo>
                <a:lnTo>
                  <a:pt x="3787141" y="0"/>
                </a:lnTo>
                <a:lnTo>
                  <a:pt x="3787141" y="4361831"/>
                </a:lnTo>
                <a:lnTo>
                  <a:pt x="0" y="4361831"/>
                </a:lnTo>
                <a:lnTo>
                  <a:pt x="0" y="0"/>
                </a:lnTo>
                <a:close/>
              </a:path>
            </a:pathLst>
          </a:custGeom>
          <a:blipFill>
            <a:blip r:embed="rId5"/>
            <a:stretch>
              <a:fillRect l="-40709" r="-45214" b="-7550"/>
            </a:stretch>
          </a:blipFill>
        </p:spPr>
      </p:sp>
      <p:sp>
        <p:nvSpPr>
          <p:cNvPr id="11" name="TextBox 11"/>
          <p:cNvSpPr txBox="1"/>
          <p:nvPr/>
        </p:nvSpPr>
        <p:spPr>
          <a:xfrm>
            <a:off x="3490118" y="1379777"/>
            <a:ext cx="6083713" cy="7608570"/>
          </a:xfrm>
          <a:prstGeom prst="rect">
            <a:avLst/>
          </a:prstGeom>
        </p:spPr>
        <p:txBody>
          <a:bodyPr lIns="0" tIns="0" rIns="0" bIns="0" rtlCol="0" anchor="t">
            <a:spAutoFit/>
          </a:bodyPr>
          <a:lstStyle/>
          <a:p>
            <a:pPr marL="582932" lvl="1" indent="-291466" algn="l">
              <a:lnSpc>
                <a:spcPts val="3780"/>
              </a:lnSpc>
              <a:buFont typeface="Arial"/>
              <a:buChar char="•"/>
            </a:pPr>
            <a:r>
              <a:rPr lang="en-US" sz="2700">
                <a:solidFill>
                  <a:srgbClr val="000000"/>
                </a:solidFill>
                <a:latin typeface="Glacial Indifference"/>
                <a:ea typeface="Glacial Indifference"/>
                <a:cs typeface="Glacial Indifference"/>
                <a:sym typeface="Glacial Indifference"/>
              </a:rPr>
              <a:t>De </a:t>
            </a:r>
            <a:r>
              <a:rPr lang="en-US" sz="2700" b="1">
                <a:solidFill>
                  <a:srgbClr val="000000"/>
                </a:solidFill>
                <a:latin typeface="Glacial Indifference Bold"/>
                <a:ea typeface="Glacial Indifference Bold"/>
                <a:cs typeface="Glacial Indifference Bold"/>
                <a:sym typeface="Glacial Indifference Bold"/>
              </a:rPr>
              <a:t>barometer</a:t>
            </a:r>
            <a:r>
              <a:rPr lang="en-US" sz="2700">
                <a:solidFill>
                  <a:srgbClr val="000000"/>
                </a:solidFill>
                <a:latin typeface="Glacial Indifference"/>
                <a:ea typeface="Glacial Indifference"/>
                <a:cs typeface="Glacial Indifference"/>
                <a:sym typeface="Glacial Indifference"/>
              </a:rPr>
              <a:t> meet de </a:t>
            </a:r>
            <a:r>
              <a:rPr lang="en-US" sz="2700" b="1">
                <a:solidFill>
                  <a:srgbClr val="000000"/>
                </a:solidFill>
                <a:latin typeface="Glacial Indifference Bold"/>
                <a:ea typeface="Glacial Indifference Bold"/>
                <a:cs typeface="Glacial Indifference Bold"/>
                <a:sym typeface="Glacial Indifference Bold"/>
              </a:rPr>
              <a:t>luchtdruk</a:t>
            </a:r>
            <a:r>
              <a:rPr lang="en-US" sz="2700">
                <a:solidFill>
                  <a:srgbClr val="000000"/>
                </a:solidFill>
                <a:latin typeface="Glacial Indifference"/>
                <a:ea typeface="Glacial Indifference"/>
                <a:cs typeface="Glacial Indifference"/>
                <a:sym typeface="Glacial Indifference"/>
              </a:rPr>
              <a:t>.</a:t>
            </a:r>
          </a:p>
          <a:p>
            <a:pPr marL="582932" lvl="1" indent="-291466" algn="l">
              <a:lnSpc>
                <a:spcPts val="3780"/>
              </a:lnSpc>
              <a:buFont typeface="Arial"/>
              <a:buChar char="•"/>
            </a:pPr>
            <a:r>
              <a:rPr lang="en-US" sz="2700">
                <a:solidFill>
                  <a:srgbClr val="000000"/>
                </a:solidFill>
                <a:latin typeface="Glacial Indifference"/>
                <a:ea typeface="Glacial Indifference"/>
                <a:cs typeface="Glacial Indifference"/>
                <a:sym typeface="Glacial Indifference"/>
              </a:rPr>
              <a:t> De gemiddelde luchtdruk op zeeniveau is 1013,25 </a:t>
            </a:r>
            <a:r>
              <a:rPr lang="en-US" sz="2700" b="1">
                <a:solidFill>
                  <a:srgbClr val="000000"/>
                </a:solidFill>
                <a:latin typeface="Glacial Indifference Bold"/>
                <a:ea typeface="Glacial Indifference Bold"/>
                <a:cs typeface="Glacial Indifference Bold"/>
                <a:sym typeface="Glacial Indifference Bold"/>
              </a:rPr>
              <a:t>hectopascal (hPa).</a:t>
            </a:r>
            <a:r>
              <a:rPr lang="en-US" sz="2700">
                <a:solidFill>
                  <a:srgbClr val="000000"/>
                </a:solidFill>
                <a:latin typeface="Glacial Indifference"/>
                <a:ea typeface="Glacial Indifference"/>
                <a:cs typeface="Glacial Indifference"/>
                <a:sym typeface="Glacial Indifference"/>
              </a:rPr>
              <a:t> </a:t>
            </a:r>
          </a:p>
          <a:p>
            <a:pPr marL="582932" lvl="1" indent="-291466" algn="l">
              <a:lnSpc>
                <a:spcPts val="3780"/>
              </a:lnSpc>
              <a:buFont typeface="Arial"/>
              <a:buChar char="•"/>
            </a:pPr>
            <a:r>
              <a:rPr lang="en-US" sz="2700">
                <a:solidFill>
                  <a:srgbClr val="000000"/>
                </a:solidFill>
                <a:latin typeface="Glacial Indifference"/>
                <a:ea typeface="Glacial Indifference"/>
                <a:cs typeface="Glacial Indifference"/>
                <a:sym typeface="Glacial Indifference"/>
              </a:rPr>
              <a:t>Een snelle verandering in de luchtdruk betekent meestal dat er ander weer op komst is. </a:t>
            </a:r>
          </a:p>
          <a:p>
            <a:pPr marL="582932" lvl="1" indent="-291466" algn="l">
              <a:lnSpc>
                <a:spcPts val="3780"/>
              </a:lnSpc>
              <a:buFont typeface="Arial"/>
              <a:buChar char="•"/>
            </a:pPr>
            <a:r>
              <a:rPr lang="en-US" sz="2700">
                <a:solidFill>
                  <a:srgbClr val="000000"/>
                </a:solidFill>
                <a:latin typeface="Glacial Indifference"/>
                <a:ea typeface="Glacial Indifference"/>
                <a:cs typeface="Glacial Indifference"/>
                <a:sym typeface="Glacial Indifference"/>
              </a:rPr>
              <a:t>Een gebied met lage druk wordt meestal geassocieerd met slecht weer, terwijl een gebied met hoge druk vaak duidt op goed weer.</a:t>
            </a:r>
          </a:p>
          <a:p>
            <a:pPr marL="582932" lvl="1" indent="-291466" algn="l">
              <a:lnSpc>
                <a:spcPts val="3780"/>
              </a:lnSpc>
              <a:buFont typeface="Arial"/>
              <a:buChar char="•"/>
            </a:pPr>
            <a:r>
              <a:rPr lang="en-US" sz="2700">
                <a:solidFill>
                  <a:srgbClr val="000000"/>
                </a:solidFill>
                <a:latin typeface="Glacial Indifference"/>
                <a:ea typeface="Glacial Indifference"/>
                <a:cs typeface="Glacial Indifference"/>
                <a:sym typeface="Glacial Indifference"/>
              </a:rPr>
              <a:t>Er zijn verschillende soorten barometers maar de bekendste is een kwikbarometer. De lucht drukt op het kwik waardoor het kwik zal dalen. </a:t>
            </a:r>
          </a:p>
        </p:txBody>
      </p:sp>
      <p:sp>
        <p:nvSpPr>
          <p:cNvPr id="12" name="TextBox 12"/>
          <p:cNvSpPr txBox="1"/>
          <p:nvPr/>
        </p:nvSpPr>
        <p:spPr>
          <a:xfrm>
            <a:off x="12560666" y="8965926"/>
            <a:ext cx="5201917" cy="941070"/>
          </a:xfrm>
          <a:prstGeom prst="rect">
            <a:avLst/>
          </a:prstGeom>
        </p:spPr>
        <p:txBody>
          <a:bodyPr lIns="0" tIns="0" rIns="0" bIns="0" rtlCol="0" anchor="t">
            <a:spAutoFit/>
          </a:bodyPr>
          <a:lstStyle/>
          <a:p>
            <a:pPr marL="582932" lvl="1" indent="-291466" algn="l">
              <a:lnSpc>
                <a:spcPts val="3780"/>
              </a:lnSpc>
              <a:buFont typeface="Arial"/>
              <a:buChar char="•"/>
            </a:pPr>
            <a:r>
              <a:rPr lang="en-US" sz="2700">
                <a:solidFill>
                  <a:srgbClr val="000000"/>
                </a:solidFill>
                <a:latin typeface="Glacial Indifference"/>
                <a:ea typeface="Glacial Indifference"/>
                <a:cs typeface="Glacial Indifference"/>
                <a:sym typeface="Glacial Indifference"/>
              </a:rPr>
              <a:t>Deze </a:t>
            </a:r>
            <a:r>
              <a:rPr lang="en-US" sz="2700" b="1">
                <a:solidFill>
                  <a:srgbClr val="000000"/>
                </a:solidFill>
                <a:latin typeface="Glacial Indifference Bold"/>
                <a:ea typeface="Glacial Indifference Bold"/>
                <a:cs typeface="Glacial Indifference Bold"/>
                <a:sym typeface="Glacial Indifference Bold"/>
              </a:rPr>
              <a:t>barograaf </a:t>
            </a:r>
            <a:r>
              <a:rPr lang="en-US" sz="2700">
                <a:solidFill>
                  <a:srgbClr val="000000"/>
                </a:solidFill>
                <a:latin typeface="Glacial Indifference"/>
                <a:ea typeface="Glacial Indifference"/>
                <a:cs typeface="Glacial Indifference"/>
                <a:sym typeface="Glacial Indifference"/>
              </a:rPr>
              <a:t>houdt de meetresultaten zelf bij!</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1476</Words>
  <Application>Microsoft Office PowerPoint</Application>
  <PresentationFormat>Aangepast</PresentationFormat>
  <Paragraphs>89</Paragraphs>
  <Slides>27</Slides>
  <Notes>0</Notes>
  <HiddenSlides>0</HiddenSlides>
  <MMClips>0</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27</vt:i4>
      </vt:variant>
    </vt:vector>
  </HeadingPairs>
  <TitlesOfParts>
    <vt:vector size="35" baseType="lpstr">
      <vt:lpstr>Lato Bold</vt:lpstr>
      <vt:lpstr>Lato</vt:lpstr>
      <vt:lpstr>Arial</vt:lpstr>
      <vt:lpstr>Calibri</vt:lpstr>
      <vt:lpstr>Intro Rust</vt:lpstr>
      <vt:lpstr>Glacial Indifference</vt:lpstr>
      <vt:lpstr>Glacial Indifference Bold</vt:lpstr>
      <vt:lpstr>Office Theme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Jouw alineatekst</dc:title>
  <dc:creator>Trijn</dc:creator>
  <cp:lastModifiedBy>Trijn Blancke</cp:lastModifiedBy>
  <cp:revision>1</cp:revision>
  <dcterms:created xsi:type="dcterms:W3CDTF">2006-08-16T00:00:00Z</dcterms:created>
  <dcterms:modified xsi:type="dcterms:W3CDTF">2026-03-03T13:30:02Z</dcterms:modified>
  <dc:identifier>DAHChZxHqC4</dc:identifier>
</cp:coreProperties>
</file>