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570" r:id="rId2"/>
    <p:sldId id="627" r:id="rId3"/>
    <p:sldId id="628" r:id="rId4"/>
    <p:sldId id="629" r:id="rId5"/>
    <p:sldId id="571" r:id="rId6"/>
    <p:sldId id="631" r:id="rId7"/>
    <p:sldId id="632" r:id="rId8"/>
    <p:sldId id="633" r:id="rId9"/>
    <p:sldId id="635" r:id="rId10"/>
    <p:sldId id="636" r:id="rId11"/>
    <p:sldId id="626" r:id="rId12"/>
    <p:sldId id="604" r:id="rId13"/>
    <p:sldId id="607" r:id="rId14"/>
    <p:sldId id="621" r:id="rId15"/>
    <p:sldId id="608" r:id="rId16"/>
    <p:sldId id="637" r:id="rId17"/>
    <p:sldId id="616" r:id="rId18"/>
    <p:sldId id="638" r:id="rId19"/>
    <p:sldId id="630" r:id="rId20"/>
    <p:sldId id="605" r:id="rId21"/>
    <p:sldId id="579" r:id="rId22"/>
    <p:sldId id="606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B3EA9"/>
    <a:srgbClr val="00FF00"/>
    <a:srgbClr val="F8DCFF"/>
    <a:srgbClr val="CDD7FF"/>
    <a:srgbClr val="B6C3E7"/>
    <a:srgbClr val="EAB8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4"/>
    <p:restoredTop sz="94685"/>
  </p:normalViewPr>
  <p:slideViewPr>
    <p:cSldViewPr snapToGrid="0" snapToObjects="1">
      <p:cViewPr varScale="1">
        <p:scale>
          <a:sx n="76" d="100"/>
          <a:sy n="76" d="100"/>
        </p:scale>
        <p:origin x="4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1667-FC9D-D04C-A21E-7DFEB507185E}" type="datetimeFigureOut">
              <a:rPr lang="x-none" smtClean="0"/>
              <a:t>11/12/2024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24EB-6E1F-4A42-97E4-E9D4BDC2CF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639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A24EB-6E1F-4A42-97E4-E9D4BDC2CF62}" type="slidenum">
              <a:rPr lang="x-none" smtClean="0">
                <a:solidFill>
                  <a:prstClr val="black"/>
                </a:solidFill>
              </a:rPr>
              <a:pPr/>
              <a:t>11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8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27BB-9540-7A49-9802-92EECB4F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B626D-1B14-DE4F-9C69-8E774F6C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76FA7-19EC-B942-96E3-CDD9F606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888B-98DB-A543-91C3-E001A02B28BD}" type="datetime1">
              <a:rPr lang="de-DE" smtClean="0"/>
              <a:t>12.11.2024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66251-68D3-D84D-A04B-DC685DEB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8FB58-EF4C-7C4B-8745-4DBF6B3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50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04F9-E67D-E948-90B2-F7480916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4271F-81BB-2148-99B5-AE949BB3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F0691-0CDC-314D-8F20-CBBF5046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B070-B039-B348-8C43-ECDB63C20B95}" type="datetime1">
              <a:rPr lang="de-DE" smtClean="0"/>
              <a:t>12.11.2024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B57F8-CE7D-4646-9A63-DB5B812E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251A0-16D9-EE4A-A530-3C981FC1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86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0A78-0032-8048-B28F-078619A94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7AA0C-0C8B-2343-9181-7B89DC40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C1A1-AA0B-164C-8445-C81694B9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4A6F-7ED1-804C-850D-F5A4ECE05516}" type="datetime1">
              <a:rPr lang="de-DE" smtClean="0"/>
              <a:t>12.11.2024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E8D1-535A-6846-B2A7-0EEB23FB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B4EF-3E55-C24A-82C8-5C4267F1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441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F577-1544-8D43-AA6D-BCD1BA41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1465-F357-354E-95E2-DDA6D553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6050-2A2C-4F40-A7DD-6B32323B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F8EE-9BE8-1440-A6DC-79DBB7D21490}" type="datetime1">
              <a:rPr lang="de-DE" smtClean="0"/>
              <a:t>12.11.2024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184C2-702A-0E46-A309-693F6A07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9057F-F4E5-6E44-9780-D00F4AA9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31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240A-8B95-9C45-9BFF-25CF158E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6760-7D5C-624A-A40F-521DD14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5FE6-8E8E-FC45-A738-D517E73C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DD5C-AFB0-C742-8F54-C02EB9516445}" type="datetime1">
              <a:rPr lang="de-DE" smtClean="0"/>
              <a:t>12.11.2024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B0A2F-CF10-1D42-B1B8-9F9425C6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39B2-7935-2E4B-94B9-08DC6F20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4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EF8B-BC10-6649-8A75-98B7C4AF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B9DB-0044-BB45-84C3-75B9D6A38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913C7-456F-8A4F-8014-857F100A1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7D33-CCE2-3D41-9EF8-5E45D53A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7797-E71C-C041-AA26-07B0DC2A0785}" type="datetime1">
              <a:rPr lang="de-DE" smtClean="0"/>
              <a:t>12.11.2024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6D345-D8F8-F544-930F-7AA6A475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8E486-253E-5948-9E8F-424510B9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86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FB66-CEEA-DB47-AA92-30AA5338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ACB75-A193-3F4F-B9B1-AE251FCD3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C8172-E5F1-9242-A3E9-5D312DEF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1F9D7-621D-5F4E-911B-5E9BF3F0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33FB4-8153-9C45-80A5-36943360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586B1-E1C8-684E-8D46-1899715D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C28-B020-FF4E-80E0-5AA4FDA370A2}" type="datetime1">
              <a:rPr lang="de-DE" smtClean="0"/>
              <a:t>12.11.2024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91B61-E2C8-E44D-89A5-3A52F4AE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EFB5C-2705-F64D-AE12-1A337533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516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3388-788B-AA44-97AD-641543F3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14A44-5068-0941-954D-1DEEAC8C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5A51-4CE5-8E45-8826-26CA38711D59}" type="datetime1">
              <a:rPr lang="de-DE" smtClean="0"/>
              <a:t>12.11.2024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6E139-DB3B-8049-BC95-556A4303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32B93-E85F-3C44-A88B-2C884D6B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52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CA723-53B0-4546-9D4F-8E516B8F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87A4-7669-1441-BECF-CEE8F9AD39BC}" type="datetime1">
              <a:rPr lang="de-DE" smtClean="0"/>
              <a:t>12.11.2024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4E03D-45E7-E843-B44D-A04CEFCC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05AA3-F581-FD41-8499-4C2DFD68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60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BFD9-3C7F-E64B-B83C-701E825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4067-C079-E54D-85AD-25FE2C16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24D2A-D0D7-FB4A-84A1-ABBC185F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917D1-1807-C54A-9053-C2092E72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CF90-3046-B745-B4B3-FD1EEE0B221D}" type="datetime1">
              <a:rPr lang="de-DE" smtClean="0"/>
              <a:t>12.11.2024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264A0-F35D-584D-B22E-01FD2B19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65E7D-2BCE-E442-A5A4-13A30C22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712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BE48-01B6-C44E-9550-5A2A4D96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2C79E-8EE4-3145-9BF5-73017CA47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8B79A-7394-0541-BD29-DC49769B2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E939-96F6-BA4F-89B0-2908E6CB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7A6B-DD30-EC4B-AC2C-04A8E74D0D63}" type="datetime1">
              <a:rPr lang="de-DE" smtClean="0"/>
              <a:t>12.11.2024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DA0CF-DAF0-6F47-BE9A-5C3B968B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606AA-323E-DC47-ABC5-063ADB6F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49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CD03D-19DF-A54C-BEFE-FCFB7FBA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EE9F0-8B29-4548-B7DA-DC65923A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D9D27-23E6-D849-B68A-D30A2CD79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2782-44F9-004B-8946-ED2925061B77}" type="datetime1">
              <a:rPr lang="de-DE" smtClean="0"/>
              <a:t>12.11.2024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DBEEF-212C-AE4B-9301-BBACDB8F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HEGIFTOM: Introduction-HS &amp; RVM-Kick-OFF Meeting (22 March 2021)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AACE8-F203-EF46-BEF6-7E655A178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F145-AF19-F749-8A63-A2EC1618D0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54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egiftom.meteo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2.png"/><Relationship Id="rId7" Type="http://schemas.openxmlformats.org/officeDocument/2006/relationships/image" Target="../media/image1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hegiftom.meteo.be/datasets/ozonesond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hyperlink" Target="http://hegiftom.meteo.be/datase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mt-15-1849-2022" TargetMode="External"/><Relationship Id="rId2" Type="http://schemas.openxmlformats.org/officeDocument/2006/relationships/hyperlink" Target="https://doi.org/10.5194/amt-14-3935-20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egiftom.meteo.be/datas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egiftom.meteo.be/datasets/tropospheric-ozone-columns-tro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2.png"/><Relationship Id="rId7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1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1969" y="6009910"/>
            <a:ext cx="3191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08BDE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108BDE"/>
                </a:solidFill>
                <a:hlinkClick r:id="rId2"/>
              </a:rPr>
              <a:t>hegiftom.meteo.be/</a:t>
            </a:r>
            <a:endParaRPr lang="en-US" dirty="0" smtClean="0">
              <a:solidFill>
                <a:srgbClr val="108BDE"/>
              </a:solidFill>
            </a:endParaRPr>
          </a:p>
          <a:p>
            <a:endParaRPr lang="en-US" dirty="0">
              <a:solidFill>
                <a:srgbClr val="108BDE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065435C-FE49-925F-F487-4F2D23332E0A}"/>
              </a:ext>
            </a:extLst>
          </p:cNvPr>
          <p:cNvSpPr txBox="1">
            <a:spLocks/>
          </p:cNvSpPr>
          <p:nvPr/>
        </p:nvSpPr>
        <p:spPr>
          <a:xfrm>
            <a:off x="278680" y="3027659"/>
            <a:ext cx="9361431" cy="1367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Roeland Van Malderen</a:t>
            </a:r>
            <a:r>
              <a:rPr lang="en-US" sz="2000" baseline="30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, Herman G.J. Smit</a:t>
            </a:r>
            <a:r>
              <a:rPr lang="en-US" sz="2000" baseline="30000" dirty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, Irina Petropavlovskikh</a:t>
            </a:r>
            <a:r>
              <a:rPr lang="en-US" sz="2000" baseline="30000" dirty="0" smtClean="0">
                <a:solidFill>
                  <a:srgbClr val="002060"/>
                </a:solidFill>
              </a:rPr>
              <a:t>3,4</a:t>
            </a:r>
            <a:r>
              <a:rPr lang="en-US" sz="2000" dirty="0" smtClean="0">
                <a:solidFill>
                  <a:srgbClr val="002060"/>
                </a:solidFill>
              </a:rPr>
              <a:t>, Thierry Leblanc</a:t>
            </a:r>
            <a:r>
              <a:rPr lang="en-US" sz="2000" baseline="30000" dirty="0">
                <a:solidFill>
                  <a:srgbClr val="002060"/>
                </a:solidFill>
              </a:rPr>
              <a:t>5</a:t>
            </a:r>
            <a:r>
              <a:rPr lang="en-US" sz="2000" dirty="0" smtClean="0">
                <a:solidFill>
                  <a:srgbClr val="002060"/>
                </a:solidFill>
              </a:rPr>
              <a:t>, Corinne Vigouroux</a:t>
            </a:r>
            <a:r>
              <a:rPr lang="en-US" sz="2000" baseline="30000" dirty="0">
                <a:solidFill>
                  <a:srgbClr val="002060"/>
                </a:solidFill>
              </a:rPr>
              <a:t>6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Valérie</a:t>
            </a:r>
            <a:r>
              <a:rPr lang="en-US" sz="2000" dirty="0" smtClean="0">
                <a:solidFill>
                  <a:srgbClr val="002060"/>
                </a:solidFill>
              </a:rPr>
              <a:t> Thouret</a:t>
            </a:r>
            <a:r>
              <a:rPr lang="en-US" sz="2000" baseline="30000" dirty="0">
                <a:solidFill>
                  <a:srgbClr val="002060"/>
                </a:solidFill>
              </a:rPr>
              <a:t>7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>
                <a:solidFill>
                  <a:srgbClr val="002060"/>
                </a:solidFill>
              </a:rPr>
              <a:t>Owen </a:t>
            </a:r>
            <a:r>
              <a:rPr lang="en-US" sz="2000" dirty="0" smtClean="0">
                <a:solidFill>
                  <a:srgbClr val="002060"/>
                </a:solidFill>
              </a:rPr>
              <a:t>Cooper</a:t>
            </a:r>
            <a:r>
              <a:rPr lang="en-US" sz="2000" baseline="30000" dirty="0">
                <a:solidFill>
                  <a:srgbClr val="002060"/>
                </a:solidFill>
              </a:rPr>
              <a:t>8</a:t>
            </a:r>
            <a:r>
              <a:rPr lang="en-US" sz="2000" dirty="0" smtClean="0">
                <a:solidFill>
                  <a:srgbClr val="002060"/>
                </a:solidFill>
              </a:rPr>
              <a:t>, Kai-Lan Chang</a:t>
            </a:r>
            <a:r>
              <a:rPr lang="en-US" sz="2000" baseline="30000" dirty="0" smtClean="0">
                <a:solidFill>
                  <a:srgbClr val="002060"/>
                </a:solidFill>
              </a:rPr>
              <a:t>3,8</a:t>
            </a:r>
            <a:r>
              <a:rPr lang="en-US" sz="2000" dirty="0" smtClean="0">
                <a:solidFill>
                  <a:srgbClr val="002060"/>
                </a:solidFill>
              </a:rPr>
              <a:t>,                             Anne M. Thompson</a:t>
            </a:r>
            <a:r>
              <a:rPr lang="en-US" sz="2000" baseline="30000" dirty="0" smtClean="0">
                <a:solidFill>
                  <a:srgbClr val="002060"/>
                </a:solidFill>
              </a:rPr>
              <a:t>9,10</a:t>
            </a:r>
            <a:r>
              <a:rPr lang="en-US" sz="2000" dirty="0" smtClean="0">
                <a:solidFill>
                  <a:srgbClr val="002060"/>
                </a:solidFill>
              </a:rPr>
              <a:t>, Ryan M. Stauffer</a:t>
            </a:r>
            <a:r>
              <a:rPr lang="en-US" sz="2000" baseline="30000" dirty="0">
                <a:solidFill>
                  <a:srgbClr val="002060"/>
                </a:solidFill>
              </a:rPr>
              <a:t>9</a:t>
            </a:r>
            <a:r>
              <a:rPr lang="en-US" sz="2000" dirty="0" smtClean="0">
                <a:solidFill>
                  <a:srgbClr val="002060"/>
                </a:solidFill>
              </a:rPr>
              <a:t>, Debra E. Kollonige</a:t>
            </a:r>
            <a:r>
              <a:rPr lang="en-US" sz="2000" baseline="30000" dirty="0" smtClean="0">
                <a:solidFill>
                  <a:srgbClr val="002060"/>
                </a:solidFill>
              </a:rPr>
              <a:t>10,11</a:t>
            </a:r>
            <a:r>
              <a:rPr lang="en-US" sz="2000" dirty="0" smtClean="0">
                <a:solidFill>
                  <a:srgbClr val="002060"/>
                </a:solidFill>
              </a:rPr>
              <a:t>,                                             </a:t>
            </a:r>
            <a:r>
              <a:rPr lang="en-US" sz="2000" dirty="0" err="1" smtClean="0">
                <a:solidFill>
                  <a:srgbClr val="002060"/>
                </a:solidFill>
              </a:rPr>
              <a:t>Eliane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Maillard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Barras</a:t>
            </a:r>
            <a:r>
              <a:rPr lang="en-US" sz="2000" baseline="30000" dirty="0" smtClean="0">
                <a:solidFill>
                  <a:srgbClr val="002060"/>
                </a:solidFill>
              </a:rPr>
              <a:t>12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en-US" sz="2000" baseline="30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Robin Bjorklund</a:t>
            </a:r>
            <a:r>
              <a:rPr lang="en-US" sz="2000" baseline="30000" dirty="0">
                <a:solidFill>
                  <a:srgbClr val="002060"/>
                </a:solidFill>
              </a:rPr>
              <a:t>6</a:t>
            </a:r>
            <a:r>
              <a:rPr lang="en-US" sz="2000" dirty="0" smtClean="0">
                <a:solidFill>
                  <a:srgbClr val="002060"/>
                </a:solidFill>
              </a:rPr>
              <a:t>, Peter Effertz</a:t>
            </a:r>
            <a:r>
              <a:rPr lang="en-US" sz="2000" baseline="30000" dirty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Pawel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Wolff</a:t>
            </a:r>
            <a:r>
              <a:rPr lang="en-US" sz="2000" baseline="30000" dirty="0" smtClean="0">
                <a:solidFill>
                  <a:srgbClr val="002060"/>
                </a:solidFill>
              </a:rPr>
              <a:t>13</a:t>
            </a:r>
            <a:r>
              <a:rPr lang="en-US" sz="2000" dirty="0" smtClean="0">
                <a:solidFill>
                  <a:srgbClr val="002060"/>
                </a:solidFill>
              </a:rPr>
              <a:t>, Zhou Zang</a:t>
            </a:r>
            <a:r>
              <a:rPr lang="en-US" sz="2000" baseline="30000" dirty="0" smtClean="0">
                <a:solidFill>
                  <a:srgbClr val="002060"/>
                </a:solidFill>
              </a:rPr>
              <a:t>14</a:t>
            </a:r>
            <a:r>
              <a:rPr lang="en-US" sz="2000" dirty="0" smtClean="0">
                <a:solidFill>
                  <a:srgbClr val="002060"/>
                </a:solidFill>
              </a:rPr>
              <a:t>, Jane Liu</a:t>
            </a:r>
            <a:r>
              <a:rPr lang="en-US" sz="2000" baseline="30000" dirty="0" smtClean="0">
                <a:solidFill>
                  <a:srgbClr val="002060"/>
                </a:solidFill>
              </a:rPr>
              <a:t>14</a:t>
            </a:r>
            <a:r>
              <a:rPr lang="en-US" sz="2000" dirty="0" smtClean="0">
                <a:solidFill>
                  <a:srgbClr val="002060"/>
                </a:solidFill>
              </a:rPr>
              <a:t>, David W. Tarasick</a:t>
            </a:r>
            <a:r>
              <a:rPr lang="en-US" sz="2000" baseline="30000" dirty="0" smtClean="0">
                <a:solidFill>
                  <a:srgbClr val="002060"/>
                </a:solidFill>
              </a:rPr>
              <a:t>15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Daan</a:t>
            </a:r>
            <a:r>
              <a:rPr lang="en-US" sz="2000" dirty="0" smtClean="0">
                <a:solidFill>
                  <a:srgbClr val="002060"/>
                </a:solidFill>
              </a:rPr>
              <a:t> Hubert</a:t>
            </a:r>
            <a:r>
              <a:rPr lang="en-US" sz="2000" baseline="30000" dirty="0">
                <a:solidFill>
                  <a:srgbClr val="002060"/>
                </a:solidFill>
              </a:rPr>
              <a:t>6</a:t>
            </a:r>
            <a:r>
              <a:rPr lang="en-US" sz="2000" dirty="0" smtClean="0">
                <a:solidFill>
                  <a:srgbClr val="002060"/>
                </a:solidFill>
              </a:rPr>
              <a:t>, Audrey Gaudel</a:t>
            </a:r>
            <a:r>
              <a:rPr lang="en-US" sz="2000" baseline="30000" dirty="0" smtClean="0">
                <a:solidFill>
                  <a:srgbClr val="002060"/>
                </a:solidFill>
              </a:rPr>
              <a:t>3,8</a:t>
            </a:r>
            <a:endParaRPr lang="en-US" sz="2000" baseline="300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7596C1-EAE2-EC6E-A3AB-0B37C1395D67}"/>
              </a:ext>
            </a:extLst>
          </p:cNvPr>
          <p:cNvSpPr txBox="1"/>
          <p:nvPr/>
        </p:nvSpPr>
        <p:spPr>
          <a:xfrm>
            <a:off x="180975" y="1936638"/>
            <a:ext cx="10251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TOAR-II Activities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5D599DD-3014-C4EC-72D9-88A24C65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81" y="4693583"/>
            <a:ext cx="9448087" cy="17706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aseline="30000" dirty="0" smtClean="0"/>
              <a:t>1</a:t>
            </a:r>
            <a:r>
              <a:rPr lang="en-US" sz="1200" dirty="0" smtClean="0"/>
              <a:t>Royal </a:t>
            </a:r>
            <a:r>
              <a:rPr lang="en-US" sz="1200" dirty="0"/>
              <a:t>Meteorological Institute of </a:t>
            </a:r>
            <a:r>
              <a:rPr lang="en-US" sz="1200" dirty="0" smtClean="0"/>
              <a:t>Belgium, 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Forschungszentrum </a:t>
            </a:r>
            <a:r>
              <a:rPr lang="en-US" sz="1200" dirty="0" err="1" smtClean="0"/>
              <a:t>Jülich</a:t>
            </a:r>
            <a:r>
              <a:rPr lang="en-US" sz="1200" dirty="0" smtClean="0"/>
              <a:t> </a:t>
            </a:r>
            <a:r>
              <a:rPr lang="en-US" sz="1200" dirty="0"/>
              <a:t>, 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CIRES, </a:t>
            </a:r>
            <a:r>
              <a:rPr lang="en-US" sz="1200" dirty="0"/>
              <a:t>University of </a:t>
            </a:r>
            <a:r>
              <a:rPr lang="en-US" sz="1200" dirty="0" smtClean="0"/>
              <a:t>Colorado, </a:t>
            </a:r>
            <a:r>
              <a:rPr lang="en-US" sz="1200" baseline="30000" dirty="0"/>
              <a:t>4</a:t>
            </a:r>
            <a:r>
              <a:rPr lang="en-US" sz="1200" dirty="0" smtClean="0"/>
              <a:t>NOAA </a:t>
            </a:r>
            <a:r>
              <a:rPr lang="en-US" sz="1200" dirty="0"/>
              <a:t>Global Monitoring Laboratory, </a:t>
            </a:r>
            <a:r>
              <a:rPr lang="en-US" sz="1200" dirty="0" smtClean="0"/>
              <a:t>          </a:t>
            </a:r>
            <a:r>
              <a:rPr lang="en-US" sz="1200" baseline="30000" dirty="0" smtClean="0"/>
              <a:t>5</a:t>
            </a:r>
            <a:r>
              <a:rPr lang="en-US" sz="1200" dirty="0" smtClean="0"/>
              <a:t>NASA Jet Propulsion Laboratory, </a:t>
            </a:r>
            <a:r>
              <a:rPr lang="en-US" sz="1200" dirty="0"/>
              <a:t>California Institute of </a:t>
            </a:r>
            <a:r>
              <a:rPr lang="en-US" sz="1200" dirty="0" smtClean="0"/>
              <a:t>Technology, </a:t>
            </a:r>
            <a:r>
              <a:rPr lang="en-US" sz="1200" baseline="30000" dirty="0" smtClean="0"/>
              <a:t>6</a:t>
            </a:r>
            <a:r>
              <a:rPr lang="en-US" sz="1200" dirty="0" smtClean="0"/>
              <a:t>Royal </a:t>
            </a:r>
            <a:r>
              <a:rPr lang="en-US" sz="1200" dirty="0"/>
              <a:t>Belgium Institute for Space </a:t>
            </a:r>
            <a:r>
              <a:rPr lang="en-US" sz="1200" dirty="0" err="1"/>
              <a:t>Aeronomy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200" baseline="30000" dirty="0"/>
              <a:t>7</a:t>
            </a:r>
            <a:r>
              <a:rPr lang="en-US" sz="1200" dirty="0" smtClean="0"/>
              <a:t>Laboratoire </a:t>
            </a:r>
            <a:r>
              <a:rPr lang="en-US" sz="1200" dirty="0" err="1"/>
              <a:t>d'Aérologie</a:t>
            </a:r>
            <a:r>
              <a:rPr lang="en-US" sz="1200" dirty="0"/>
              <a:t>, </a:t>
            </a:r>
            <a:r>
              <a:rPr lang="en-US" sz="1200" dirty="0" err="1"/>
              <a:t>Université</a:t>
            </a:r>
            <a:r>
              <a:rPr lang="en-US" sz="1200" dirty="0"/>
              <a:t> Toulouse III </a:t>
            </a:r>
            <a:r>
              <a:rPr lang="en-US" sz="1200" dirty="0" smtClean="0"/>
              <a:t>– </a:t>
            </a:r>
            <a:r>
              <a:rPr lang="en-US" sz="1200" dirty="0"/>
              <a:t>Paul Sabatier, CNRS, </a:t>
            </a:r>
            <a:r>
              <a:rPr lang="en-US" sz="1200" baseline="30000" dirty="0" smtClean="0"/>
              <a:t>8</a:t>
            </a:r>
            <a:r>
              <a:rPr lang="en-US" sz="1200" dirty="0" smtClean="0"/>
              <a:t>NOAA </a:t>
            </a:r>
            <a:r>
              <a:rPr lang="en-US" sz="1200" dirty="0"/>
              <a:t>Chemical Sciences </a:t>
            </a:r>
            <a:r>
              <a:rPr lang="en-US" sz="1200" dirty="0" smtClean="0"/>
              <a:t>Laboratory, </a:t>
            </a:r>
            <a:r>
              <a:rPr lang="en-US" sz="1200" baseline="30000" dirty="0"/>
              <a:t>9</a:t>
            </a:r>
            <a:r>
              <a:rPr lang="en-US" sz="1200" dirty="0" smtClean="0"/>
              <a:t>NASA </a:t>
            </a:r>
            <a:r>
              <a:rPr lang="en-US" sz="1200" dirty="0"/>
              <a:t>Goddard Space Flight </a:t>
            </a:r>
            <a:r>
              <a:rPr lang="en-US" sz="1200" dirty="0" smtClean="0"/>
              <a:t>Center,</a:t>
            </a:r>
            <a:r>
              <a:rPr lang="en-US" sz="1200" baseline="30000" dirty="0" smtClean="0"/>
              <a:t>10</a:t>
            </a:r>
            <a:r>
              <a:rPr lang="en-US" sz="1200" dirty="0" smtClean="0"/>
              <a:t>GESTAR</a:t>
            </a:r>
            <a:r>
              <a:rPr lang="en-US" sz="1200" dirty="0"/>
              <a:t>, University of </a:t>
            </a:r>
            <a:r>
              <a:rPr lang="en-US" sz="1200" dirty="0" smtClean="0"/>
              <a:t>Maryland, </a:t>
            </a:r>
            <a:r>
              <a:rPr lang="en-US" sz="1200" baseline="30000" dirty="0" smtClean="0"/>
              <a:t>11</a:t>
            </a:r>
            <a:r>
              <a:rPr lang="en-US" sz="1200" dirty="0" smtClean="0"/>
              <a:t>Science </a:t>
            </a:r>
            <a:r>
              <a:rPr lang="en-US" sz="1200" dirty="0"/>
              <a:t>Systems and Applications, </a:t>
            </a:r>
            <a:r>
              <a:rPr lang="en-US" sz="1200" dirty="0" err="1"/>
              <a:t>Inc</a:t>
            </a:r>
            <a:r>
              <a:rPr lang="en-US" sz="1200" dirty="0"/>
              <a:t>, </a:t>
            </a:r>
            <a:r>
              <a:rPr lang="en-US" sz="1200" dirty="0" smtClean="0"/>
              <a:t>Lanham </a:t>
            </a:r>
            <a:r>
              <a:rPr lang="en-US" sz="1200" baseline="30000" dirty="0" smtClean="0"/>
              <a:t>12</a:t>
            </a:r>
            <a:r>
              <a:rPr lang="en-US" sz="1200" dirty="0" smtClean="0"/>
              <a:t>Federal </a:t>
            </a:r>
            <a:r>
              <a:rPr lang="en-US" sz="1200" dirty="0"/>
              <a:t>Office of Meteorology and Climatology </a:t>
            </a:r>
            <a:r>
              <a:rPr lang="en-US" sz="1200" dirty="0" err="1" smtClean="0"/>
              <a:t>MeteoSwiss</a:t>
            </a:r>
            <a:r>
              <a:rPr lang="en-US" sz="1200" dirty="0" smtClean="0"/>
              <a:t>, </a:t>
            </a:r>
            <a:r>
              <a:rPr lang="en-US" sz="1200" baseline="30000" dirty="0" smtClean="0"/>
              <a:t>13</a:t>
            </a:r>
            <a:r>
              <a:rPr lang="en-US" sz="1200" dirty="0" smtClean="0"/>
              <a:t>Observatoire </a:t>
            </a:r>
            <a:r>
              <a:rPr lang="en-US" sz="1200" dirty="0"/>
              <a:t>Midi-Pyrénées, </a:t>
            </a:r>
            <a:r>
              <a:rPr lang="en-US" sz="1200" dirty="0" err="1"/>
              <a:t>Université</a:t>
            </a:r>
            <a:r>
              <a:rPr lang="en-US" sz="1200" dirty="0"/>
              <a:t> Toulouse III – Paul Sabatier, CNRS, </a:t>
            </a:r>
            <a:r>
              <a:rPr lang="en-US" sz="1200" baseline="30000" dirty="0" smtClean="0"/>
              <a:t>14</a:t>
            </a:r>
            <a:r>
              <a:rPr lang="en-US" sz="1200" dirty="0" smtClean="0"/>
              <a:t>Department </a:t>
            </a:r>
            <a:r>
              <a:rPr lang="en-US" sz="1200" dirty="0"/>
              <a:t>of Geography and Planning, University of </a:t>
            </a:r>
            <a:r>
              <a:rPr lang="en-US" sz="1200" dirty="0" smtClean="0"/>
              <a:t>Toronto, </a:t>
            </a:r>
            <a:r>
              <a:rPr lang="en-US" sz="1200" baseline="30000" dirty="0" smtClean="0"/>
              <a:t>15</a:t>
            </a:r>
            <a:r>
              <a:rPr lang="en-US" sz="1200" dirty="0" smtClean="0"/>
              <a:t>Environment </a:t>
            </a:r>
            <a:r>
              <a:rPr lang="en-US" sz="1200" dirty="0"/>
              <a:t>and Climate Change </a:t>
            </a:r>
            <a:r>
              <a:rPr lang="en-US" sz="1200" dirty="0" smtClean="0"/>
              <a:t>Canada</a:t>
            </a:r>
            <a:endParaRPr lang="en-US" sz="1200" dirty="0"/>
          </a:p>
        </p:txBody>
      </p:sp>
      <p:sp>
        <p:nvSpPr>
          <p:cNvPr id="26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471D03-7310-3361-4DDD-56AA9EEFA14F}"/>
              </a:ext>
            </a:extLst>
          </p:cNvPr>
          <p:cNvGrpSpPr/>
          <p:nvPr/>
        </p:nvGrpSpPr>
        <p:grpSpPr>
          <a:xfrm>
            <a:off x="10144399" y="0"/>
            <a:ext cx="2047602" cy="6858000"/>
            <a:chOff x="10269908" y="9990"/>
            <a:chExt cx="1923393" cy="6848010"/>
          </a:xfrm>
        </p:grpSpPr>
        <p:sp>
          <p:nvSpPr>
            <p:cNvPr id="24" name="Rechteck 7">
              <a:extLst>
                <a:ext uri="{FF2B5EF4-FFF2-40B4-BE49-F238E27FC236}">
                  <a16:creationId xmlns:a16="http://schemas.microsoft.com/office/drawing/2014/main" id="{C1E9A00C-572A-06DE-8065-A79630324FDD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27" name="Gruppieren 19">
              <a:extLst>
                <a:ext uri="{FF2B5EF4-FFF2-40B4-BE49-F238E27FC236}">
                  <a16:creationId xmlns:a16="http://schemas.microsoft.com/office/drawing/2014/main" id="{57C56D1F-A765-8DFF-B7DE-F7053817073D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30" name="Gruppieren 9">
                <a:extLst>
                  <a:ext uri="{FF2B5EF4-FFF2-40B4-BE49-F238E27FC236}">
                    <a16:creationId xmlns:a16="http://schemas.microsoft.com/office/drawing/2014/main" id="{1A423BF5-85A8-4E71-C595-3E84C1D03859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34" name="Rechteck 8">
                  <a:extLst>
                    <a:ext uri="{FF2B5EF4-FFF2-40B4-BE49-F238E27FC236}">
                      <a16:creationId xmlns:a16="http://schemas.microsoft.com/office/drawing/2014/main" id="{3F837F47-9EC7-29C1-DDEA-5ED1085C4B8E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35" name="Grafik 4">
                  <a:extLst>
                    <a:ext uri="{FF2B5EF4-FFF2-40B4-BE49-F238E27FC236}">
                      <a16:creationId xmlns:a16="http://schemas.microsoft.com/office/drawing/2014/main" id="{78914706-F5BA-A5F2-8A24-449C0A90EA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31" name="Textfeld 11">
                <a:extLst>
                  <a:ext uri="{FF2B5EF4-FFF2-40B4-BE49-F238E27FC236}">
                    <a16:creationId xmlns:a16="http://schemas.microsoft.com/office/drawing/2014/main" id="{A082D116-5040-E973-0352-18DC0EC56872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32" name="Textfeld 16">
                <a:extLst>
                  <a:ext uri="{FF2B5EF4-FFF2-40B4-BE49-F238E27FC236}">
                    <a16:creationId xmlns:a16="http://schemas.microsoft.com/office/drawing/2014/main" id="{E798CC20-7467-B0EC-4BC0-7EA64C070764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33" name="Textfeld 17">
                <a:extLst>
                  <a:ext uri="{FF2B5EF4-FFF2-40B4-BE49-F238E27FC236}">
                    <a16:creationId xmlns:a16="http://schemas.microsoft.com/office/drawing/2014/main" id="{FCD892FE-D3D0-C5B6-E839-455B762F5D04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072D197-8D46-C62F-BD17-FD52D1763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7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10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245498" y="805643"/>
            <a:ext cx="10878549" cy="136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002060"/>
                </a:solidFill>
              </a:rPr>
              <a:t>Deliverable: </a:t>
            </a:r>
            <a:r>
              <a:rPr lang="en-GB" sz="2200" dirty="0" smtClean="0">
                <a:solidFill>
                  <a:srgbClr val="002060"/>
                </a:solidFill>
              </a:rPr>
              <a:t>@ Lauder (</a:t>
            </a:r>
            <a:r>
              <a:rPr lang="en-GB" sz="2200" dirty="0" err="1" smtClean="0">
                <a:solidFill>
                  <a:srgbClr val="002060"/>
                </a:solidFill>
              </a:rPr>
              <a:t>Björklund</a:t>
            </a:r>
            <a:r>
              <a:rPr lang="en-GB" sz="2200" dirty="0" smtClean="0">
                <a:solidFill>
                  <a:srgbClr val="002060"/>
                </a:solidFill>
              </a:rPr>
              <a:t> et al., 2024), between IAGOS and </a:t>
            </a:r>
            <a:r>
              <a:rPr lang="en-GB" sz="2200" dirty="0" err="1" smtClean="0">
                <a:solidFill>
                  <a:srgbClr val="002060"/>
                </a:solidFill>
              </a:rPr>
              <a:t>sondes</a:t>
            </a:r>
            <a:r>
              <a:rPr lang="en-GB" sz="2200" dirty="0" smtClean="0">
                <a:solidFill>
                  <a:srgbClr val="002060"/>
                </a:solidFill>
              </a:rPr>
              <a:t> (Wang et al., 2024)</a:t>
            </a:r>
            <a:endParaRPr lang="en-GB" sz="22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x-none" sz="2800" dirty="0">
              <a:solidFill>
                <a:srgbClr val="002060"/>
              </a:solidFill>
            </a:endParaRPr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Intercomparisons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28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29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30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4032000"/>
            <a:ext cx="3679200" cy="262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4032000"/>
            <a:ext cx="3679200" cy="262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32000"/>
            <a:ext cx="3679200" cy="262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1296000"/>
            <a:ext cx="3679200" cy="262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4166"/>
            <a:ext cx="3679200" cy="262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1296000"/>
            <a:ext cx="36792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3A07C4-4783-BB43-AA31-EFFB3E40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43705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600" b="1" smtClean="0">
                <a:solidFill>
                  <a:prstClr val="white"/>
                </a:solidFill>
              </a:rPr>
              <a:pPr/>
              <a:t>11</a:t>
            </a:fld>
            <a:endParaRPr lang="x-none" sz="1600" b="1" dirty="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501407" y="856767"/>
            <a:ext cx="6940217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TOAR-II: tropospheric ozone 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trends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assessment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literature: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endParaRPr lang="en-US" sz="2400" dirty="0" smtClean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endParaRPr lang="x-none" sz="24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Tropospheric ozone column trends</a:t>
            </a:r>
            <a:endParaRPr lang="x-none" sz="3200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867" y="3214613"/>
            <a:ext cx="226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Fig. 2.8 </a:t>
            </a:r>
            <a:r>
              <a:rPr lang="en-US" sz="2400" dirty="0" smtClean="0"/>
              <a:t>of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IPCC AR6, 2021.</a:t>
            </a:r>
          </a:p>
        </p:txBody>
      </p:sp>
      <p:sp>
        <p:nvSpPr>
          <p:cNvPr id="22" name="Subtitle 6">
            <a:extLst>
              <a:ext uri="{FF2B5EF4-FFF2-40B4-BE49-F238E27FC236}">
                <a16:creationId xmlns:a16="http://schemas.microsoft.com/office/drawing/2014/main" id="{C2B5DE91-091C-D80A-8E08-C8CA872C8BA6}"/>
              </a:ext>
            </a:extLst>
          </p:cNvPr>
          <p:cNvSpPr txBox="1">
            <a:spLocks/>
          </p:cNvSpPr>
          <p:nvPr/>
        </p:nvSpPr>
        <p:spPr>
          <a:xfrm>
            <a:off x="7737020" y="1229878"/>
            <a:ext cx="4463266" cy="5322503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sz="2400" b="1" u="sng" dirty="0">
                <a:solidFill>
                  <a:srgbClr val="002060"/>
                </a:solidFill>
              </a:rPr>
              <a:t>H</a:t>
            </a:r>
            <a:r>
              <a:rPr lang="en-US" sz="2400" b="1" u="sng" dirty="0" smtClean="0">
                <a:solidFill>
                  <a:srgbClr val="002060"/>
                </a:solidFill>
              </a:rPr>
              <a:t>ere</a:t>
            </a:r>
            <a:r>
              <a:rPr lang="en-US" sz="2400" dirty="0" smtClean="0">
                <a:solidFill>
                  <a:srgbClr val="002060"/>
                </a:solidFill>
              </a:rPr>
              <a:t>: focus on high-quality </a:t>
            </a:r>
            <a:r>
              <a:rPr lang="en-US" sz="2400" b="1" dirty="0" smtClean="0">
                <a:solidFill>
                  <a:srgbClr val="002060"/>
                </a:solidFill>
              </a:rPr>
              <a:t>ground-based</a:t>
            </a:r>
            <a:r>
              <a:rPr lang="en-US" sz="2400" dirty="0" smtClean="0">
                <a:solidFill>
                  <a:srgbClr val="002060"/>
                </a:solidFill>
              </a:rPr>
              <a:t> and </a:t>
            </a:r>
            <a:r>
              <a:rPr lang="en-US" sz="2400" b="1" dirty="0" smtClean="0">
                <a:solidFill>
                  <a:srgbClr val="002060"/>
                </a:solidFill>
              </a:rPr>
              <a:t>in-situ</a:t>
            </a:r>
            <a:r>
              <a:rPr lang="en-US" sz="2400" dirty="0" smtClean="0">
                <a:solidFill>
                  <a:srgbClr val="002060"/>
                </a:solidFill>
              </a:rPr>
              <a:t> measurements                            (individual sites + “merged”)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onsistency in tropospheric ozone column metric                  (</a:t>
            </a:r>
            <a:r>
              <a:rPr lang="en-US" sz="2400" b="1" u="sng" dirty="0" smtClean="0">
                <a:solidFill>
                  <a:srgbClr val="002060"/>
                </a:solidFill>
              </a:rPr>
              <a:t>here</a:t>
            </a:r>
            <a:r>
              <a:rPr lang="en-US" sz="2400" dirty="0" smtClean="0">
                <a:solidFill>
                  <a:srgbClr val="002060"/>
                </a:solidFill>
              </a:rPr>
              <a:t>: surface to 300 </a:t>
            </a:r>
            <a:r>
              <a:rPr lang="en-US" sz="2400" dirty="0" err="1" smtClean="0">
                <a:solidFill>
                  <a:srgbClr val="002060"/>
                </a:solidFill>
              </a:rPr>
              <a:t>hPa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onsistency in used trend estimation tools (QR vs. MLR)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onsistency in time ranges (here: 2000-2002 </a:t>
            </a:r>
            <a:r>
              <a:rPr lang="en-US" sz="2400" dirty="0">
                <a:solidFill>
                  <a:srgbClr val="002060"/>
                </a:solidFill>
              </a:rPr>
              <a:t>till </a:t>
            </a:r>
            <a:r>
              <a:rPr lang="en-US" sz="2400" dirty="0" smtClean="0">
                <a:solidFill>
                  <a:srgbClr val="002060"/>
                </a:solidFill>
              </a:rPr>
              <a:t>2019-2022)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C</a:t>
            </a:r>
            <a:r>
              <a:rPr lang="en-US" sz="2400" dirty="0" smtClean="0">
                <a:solidFill>
                  <a:srgbClr val="002060"/>
                </a:solidFill>
              </a:rPr>
              <a:t>onsistency in units (</a:t>
            </a:r>
            <a:r>
              <a:rPr lang="en-US" sz="2400" dirty="0" err="1" smtClean="0">
                <a:solidFill>
                  <a:srgbClr val="002060"/>
                </a:solidFill>
              </a:rPr>
              <a:t>ppbv</a:t>
            </a:r>
            <a:r>
              <a:rPr lang="en-US" sz="2400" dirty="0" smtClean="0">
                <a:solidFill>
                  <a:srgbClr val="002060"/>
                </a:solidFill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</a:rPr>
              <a:t>dec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30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31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32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380965" y="1655272"/>
            <a:ext cx="3515137" cy="4847642"/>
            <a:chOff x="2466563" y="2019706"/>
            <a:chExt cx="3215607" cy="44345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7995" y="2019706"/>
              <a:ext cx="2804175" cy="443456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563" y="2378424"/>
              <a:ext cx="486675" cy="2727633"/>
            </a:xfrm>
            <a:prstGeom prst="rect">
              <a:avLst/>
            </a:prstGeom>
          </p:spPr>
        </p:pic>
      </p:grp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39381" y="4955457"/>
            <a:ext cx="25563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86892" y="1865963"/>
            <a:ext cx="345885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ampling and gaps put constraints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55 sites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Individual site trends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376ABFA3-4C11-EFF0-94D4-170AE6256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87" y="1180622"/>
            <a:ext cx="8144264" cy="44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Individual site trends: QR median trends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7413" y="5747721"/>
            <a:ext cx="107296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ee more results in Debra </a:t>
            </a:r>
            <a:r>
              <a:rPr lang="en-US" sz="2400" dirty="0" err="1" smtClean="0">
                <a:solidFill>
                  <a:srgbClr val="002060"/>
                </a:solidFill>
              </a:rPr>
              <a:t>Kollonige’s</a:t>
            </a:r>
            <a:r>
              <a:rPr lang="en-US" sz="2400" dirty="0" smtClean="0">
                <a:solidFill>
                  <a:srgbClr val="002060"/>
                </a:solidFill>
              </a:rPr>
              <a:t> talk tomorrow, Thursday!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6BC0BA8E-9ED4-2384-4CA4-1CFDFF151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46" y="1152000"/>
            <a:ext cx="5487666" cy="4320000"/>
          </a:xfrm>
          <a:prstGeom prst="rect">
            <a:avLst/>
          </a:prstGeom>
        </p:spPr>
      </p:pic>
      <p:pic>
        <p:nvPicPr>
          <p:cNvPr id="20" name="Picture 19" descr="Chart, box and whisker chart&#10;&#10;Description automatically generated">
            <a:extLst>
              <a:ext uri="{FF2B5EF4-FFF2-40B4-BE49-F238E27FC236}">
                <a16:creationId xmlns:a16="http://schemas.microsoft.com/office/drawing/2014/main" id="{97778BFF-2AA1-4BF5-07B6-75ACC422B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287" y="1152000"/>
            <a:ext cx="5758795" cy="43200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rot="16200000">
            <a:off x="70867" y="3158875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26263" y="5315576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12" y="588083"/>
            <a:ext cx="5339957" cy="32456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trategy for regionalized trends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86135" y="2051926"/>
            <a:ext cx="107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Frankfurt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293" y="2406292"/>
            <a:ext cx="4169228" cy="4429086"/>
            <a:chOff x="163293" y="2406292"/>
            <a:chExt cx="4169228" cy="4429086"/>
          </a:xfrm>
        </p:grpSpPr>
        <p:sp>
          <p:nvSpPr>
            <p:cNvPr id="3" name="Bent Arrow 2"/>
            <p:cNvSpPr/>
            <p:nvPr/>
          </p:nvSpPr>
          <p:spPr>
            <a:xfrm rot="16200000" flipH="1">
              <a:off x="1847346" y="2344205"/>
              <a:ext cx="1116000" cy="1240174"/>
            </a:xfrm>
            <a:prstGeom prst="ben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3293" y="4050000"/>
              <a:ext cx="4169228" cy="278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dirty="0" smtClean="0">
                  <a:solidFill>
                    <a:srgbClr val="002060"/>
                  </a:solidFill>
                </a:rPr>
                <a:t>Trends in defined </a:t>
              </a:r>
              <a:r>
                <a:rPr lang="en-US" sz="2400" dirty="0">
                  <a:solidFill>
                    <a:srgbClr val="002060"/>
                  </a:solidFill>
                </a:rPr>
                <a:t>regions with </a:t>
              </a:r>
              <a:r>
                <a:rPr lang="en-US" sz="2400" dirty="0">
                  <a:solidFill>
                    <a:srgbClr val="FF0000"/>
                  </a:solidFill>
                </a:rPr>
                <a:t>TOST</a:t>
              </a:r>
              <a:r>
                <a:rPr lang="en-US" sz="2400" dirty="0">
                  <a:solidFill>
                    <a:srgbClr val="002060"/>
                  </a:solidFill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</a:rPr>
                <a:t>(</a:t>
              </a:r>
              <a:r>
                <a:rPr lang="en-US" sz="2000" dirty="0">
                  <a:solidFill>
                    <a:srgbClr val="002060"/>
                  </a:solidFill>
                </a:rPr>
                <a:t>Trajectory-mapped </a:t>
              </a:r>
              <a:r>
                <a:rPr lang="en-US" sz="2000" dirty="0" err="1">
                  <a:solidFill>
                    <a:srgbClr val="002060"/>
                  </a:solidFill>
                </a:rPr>
                <a:t>Ozonesonde</a:t>
              </a:r>
              <a:r>
                <a:rPr lang="en-US" sz="2000" dirty="0">
                  <a:solidFill>
                    <a:srgbClr val="002060"/>
                  </a:solidFill>
                </a:rPr>
                <a:t> dataset for the Stratosphere and Troposphere</a:t>
              </a:r>
              <a:r>
                <a:rPr lang="en-US" sz="2000" dirty="0" smtClean="0">
                  <a:solidFill>
                    <a:srgbClr val="002060"/>
                  </a:solidFill>
                </a:rPr>
                <a:t>)</a:t>
              </a:r>
              <a:r>
                <a:rPr lang="en-US" sz="2400" dirty="0" smtClean="0">
                  <a:solidFill>
                    <a:srgbClr val="002060"/>
                  </a:solidFill>
                </a:rPr>
                <a:t>: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ozonesondes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only</a:t>
              </a:r>
              <a:r>
                <a:rPr lang="en-US" sz="2400" dirty="0" smtClean="0">
                  <a:solidFill>
                    <a:srgbClr val="002060"/>
                  </a:solidFill>
                </a:rPr>
                <a:t>!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002060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Zang</a:t>
              </a:r>
              <a:r>
                <a:rPr lang="en-US" sz="2000" dirty="0" smtClean="0">
                  <a:solidFill>
                    <a:srgbClr val="002060"/>
                  </a:solidFill>
                </a:rPr>
                <a:t> et al., accepted for ACP, 2024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>
                <a:lnSpc>
                  <a:spcPts val="3000"/>
                </a:lnSpc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624" y="2471057"/>
              <a:ext cx="125233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accent4"/>
                  </a:solidFill>
                </a:rPr>
                <a:t>1.</a:t>
              </a:r>
            </a:p>
            <a:p>
              <a:pPr algn="ctr"/>
              <a:r>
                <a:rPr lang="en-US" sz="2800" dirty="0" smtClean="0">
                  <a:solidFill>
                    <a:schemeClr val="accent4"/>
                  </a:solidFill>
                </a:rPr>
                <a:t>regions</a:t>
              </a:r>
              <a:endParaRPr lang="en-US" sz="28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4457" y="2416632"/>
            <a:ext cx="4985662" cy="4803467"/>
            <a:chOff x="6814457" y="2416632"/>
            <a:chExt cx="4985662" cy="4803467"/>
          </a:xfrm>
        </p:grpSpPr>
        <p:sp>
          <p:nvSpPr>
            <p:cNvPr id="18" name="Bent Arrow 17"/>
            <p:cNvSpPr/>
            <p:nvPr/>
          </p:nvSpPr>
          <p:spPr>
            <a:xfrm rot="5400000">
              <a:off x="8786198" y="2354545"/>
              <a:ext cx="1116000" cy="1240174"/>
            </a:xfrm>
            <a:prstGeom prst="ben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4457" y="4050000"/>
              <a:ext cx="4985662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dirty="0" smtClean="0">
                  <a:solidFill>
                    <a:srgbClr val="002060"/>
                  </a:solidFill>
                </a:rPr>
                <a:t>Statistical </a:t>
              </a:r>
              <a:r>
                <a:rPr lang="en-US" sz="2400" dirty="0">
                  <a:solidFill>
                    <a:srgbClr val="002060"/>
                  </a:solidFill>
                </a:rPr>
                <a:t>method for calculating </a:t>
              </a:r>
              <a:r>
                <a:rPr lang="en-US" sz="2400" dirty="0">
                  <a:solidFill>
                    <a:srgbClr val="FF0000"/>
                  </a:solidFill>
                </a:rPr>
                <a:t>synthetized trends</a:t>
              </a:r>
              <a:r>
                <a:rPr lang="en-US" sz="2400" dirty="0">
                  <a:solidFill>
                    <a:srgbClr val="002060"/>
                  </a:solidFill>
                </a:rPr>
                <a:t> from </a:t>
              </a:r>
              <a:r>
                <a:rPr lang="en-US" sz="2400" b="1" dirty="0">
                  <a:solidFill>
                    <a:srgbClr val="002060"/>
                  </a:solidFill>
                </a:rPr>
                <a:t>well-correlated individual time series for </a:t>
              </a:r>
              <a:r>
                <a:rPr lang="en-US" sz="2400" b="1" u="sng" dirty="0">
                  <a:solidFill>
                    <a:srgbClr val="002060"/>
                  </a:solidFill>
                </a:rPr>
                <a:t>all instruments</a:t>
              </a:r>
              <a:r>
                <a:rPr lang="en-US" sz="2400" dirty="0">
                  <a:solidFill>
                    <a:srgbClr val="002060"/>
                  </a:solidFill>
                </a:rPr>
                <a:t>, allowing an intercept and a slope to adjust the difference from each individual trend against the overall </a:t>
              </a:r>
              <a:r>
                <a:rPr lang="en-US" sz="2400" dirty="0" smtClean="0">
                  <a:solidFill>
                    <a:srgbClr val="002060"/>
                  </a:solidFill>
                </a:rPr>
                <a:t>trends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pPr>
                <a:lnSpc>
                  <a:spcPts val="3000"/>
                </a:lnSpc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38678" y="2471058"/>
              <a:ext cx="84285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/>
                  </a:solidFill>
                </a:rPr>
                <a:t>2</a:t>
              </a:r>
              <a:r>
                <a:rPr lang="en-US" sz="3600" dirty="0" smtClean="0">
                  <a:solidFill>
                    <a:schemeClr val="accent4"/>
                  </a:solidFill>
                </a:rPr>
                <a:t>.</a:t>
              </a:r>
            </a:p>
            <a:p>
              <a:pPr algn="ctr"/>
              <a:r>
                <a:rPr lang="en-US" sz="2800" dirty="0" smtClean="0">
                  <a:solidFill>
                    <a:schemeClr val="accent4"/>
                  </a:solidFill>
                </a:rPr>
                <a:t>sites</a:t>
              </a:r>
              <a:endParaRPr 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384400" y="966878"/>
            <a:ext cx="372164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orrelation maps </a:t>
            </a:r>
            <a:r>
              <a:rPr lang="en-US" sz="2400" dirty="0" smtClean="0">
                <a:solidFill>
                  <a:srgbClr val="002060"/>
                </a:solidFill>
              </a:rPr>
              <a:t>between CAMS </a:t>
            </a:r>
            <a:r>
              <a:rPr lang="en-US" sz="2400" dirty="0" err="1" smtClean="0">
                <a:solidFill>
                  <a:srgbClr val="002060"/>
                </a:solidFill>
              </a:rPr>
              <a:t>TrOC</a:t>
            </a:r>
            <a:r>
              <a:rPr lang="en-US" sz="2400" dirty="0" smtClean="0">
                <a:solidFill>
                  <a:srgbClr val="002060"/>
                </a:solidFill>
              </a:rPr>
              <a:t>   (</a:t>
            </a:r>
            <a:r>
              <a:rPr lang="en-US" sz="2400" dirty="0" err="1" smtClean="0">
                <a:solidFill>
                  <a:srgbClr val="002060"/>
                </a:solidFill>
              </a:rPr>
              <a:t>sfc</a:t>
            </a:r>
            <a:r>
              <a:rPr lang="en-US" sz="2400" dirty="0" smtClean="0">
                <a:solidFill>
                  <a:srgbClr val="002060"/>
                </a:solidFill>
              </a:rPr>
              <a:t> – 300 </a:t>
            </a:r>
            <a:r>
              <a:rPr lang="en-US" sz="2400" dirty="0" err="1" smtClean="0">
                <a:solidFill>
                  <a:srgbClr val="002060"/>
                </a:solidFill>
              </a:rPr>
              <a:t>hPa</a:t>
            </a:r>
            <a:r>
              <a:rPr lang="en-US" sz="2400" dirty="0" smtClean="0">
                <a:solidFill>
                  <a:srgbClr val="002060"/>
                </a:solidFill>
              </a:rPr>
              <a:t>) monthly </a:t>
            </a:r>
            <a:r>
              <a:rPr lang="en-US" sz="2400" dirty="0">
                <a:solidFill>
                  <a:srgbClr val="002060"/>
                </a:solidFill>
              </a:rPr>
              <a:t>anomalies </a:t>
            </a:r>
            <a:r>
              <a:rPr lang="en-US" sz="2400" dirty="0" smtClean="0">
                <a:solidFill>
                  <a:srgbClr val="002060"/>
                </a:solidFill>
              </a:rPr>
              <a:t>at HEGIFTOM sites </a:t>
            </a:r>
            <a:r>
              <a:rPr lang="en-US" sz="2000" dirty="0" smtClean="0">
                <a:solidFill>
                  <a:srgbClr val="00B050"/>
                </a:solidFill>
              </a:rPr>
              <a:t>(here: Frankfurt, IAGOS)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 &gt; 0.7!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03" y="1124323"/>
            <a:ext cx="6048000" cy="43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8" y="1124323"/>
            <a:ext cx="6048000" cy="432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All trends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00810" y="5178353"/>
            <a:ext cx="692167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142536" y="3081715"/>
            <a:ext cx="612000" cy="2161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90333" y="5369661"/>
            <a:ext cx="434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background </a:t>
            </a:r>
            <a:r>
              <a:rPr lang="en-US" dirty="0">
                <a:solidFill>
                  <a:srgbClr val="002060"/>
                </a:solidFill>
              </a:rPr>
              <a:t>grey = individual site trends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different </a:t>
            </a:r>
            <a:r>
              <a:rPr lang="en-US" dirty="0">
                <a:solidFill>
                  <a:srgbClr val="002060"/>
                </a:solidFill>
              </a:rPr>
              <a:t>colors = different regions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open </a:t>
            </a:r>
            <a:r>
              <a:rPr lang="en-US" dirty="0">
                <a:solidFill>
                  <a:srgbClr val="002060"/>
                </a:solidFill>
              </a:rPr>
              <a:t>symbols = synthesized trends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filled </a:t>
            </a:r>
            <a:r>
              <a:rPr lang="en-US" dirty="0">
                <a:solidFill>
                  <a:srgbClr val="002060"/>
                </a:solidFill>
              </a:rPr>
              <a:t>symbols = TOST regional trends</a:t>
            </a:r>
          </a:p>
        </p:txBody>
      </p:sp>
      <p:sp>
        <p:nvSpPr>
          <p:cNvPr id="25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8" y="1124323"/>
            <a:ext cx="6048000" cy="432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All trends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16200000">
            <a:off x="142536" y="3081715"/>
            <a:ext cx="612000" cy="2161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4672" y="5389117"/>
            <a:ext cx="434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background </a:t>
            </a:r>
            <a:r>
              <a:rPr lang="en-US" dirty="0">
                <a:solidFill>
                  <a:srgbClr val="002060"/>
                </a:solidFill>
              </a:rPr>
              <a:t>grey = individual site trends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different </a:t>
            </a:r>
            <a:r>
              <a:rPr lang="en-US" dirty="0">
                <a:solidFill>
                  <a:srgbClr val="002060"/>
                </a:solidFill>
              </a:rPr>
              <a:t>colors = different regions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open </a:t>
            </a:r>
            <a:r>
              <a:rPr lang="en-US" dirty="0">
                <a:solidFill>
                  <a:srgbClr val="002060"/>
                </a:solidFill>
              </a:rPr>
              <a:t>symbols = synthesized trends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filled </a:t>
            </a:r>
            <a:r>
              <a:rPr lang="en-US" dirty="0">
                <a:solidFill>
                  <a:srgbClr val="002060"/>
                </a:solidFill>
              </a:rPr>
              <a:t>symbols = TOST regional trends</a:t>
            </a:r>
          </a:p>
        </p:txBody>
      </p:sp>
      <p:sp>
        <p:nvSpPr>
          <p:cNvPr id="25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93844" y="1357223"/>
            <a:ext cx="3515137" cy="4847642"/>
            <a:chOff x="2466563" y="2019706"/>
            <a:chExt cx="3215607" cy="44345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7995" y="2019706"/>
              <a:ext cx="2804175" cy="443456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6563" y="2378424"/>
              <a:ext cx="486675" cy="2727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8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Conclusions and outlook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391887" y="1008458"/>
            <a:ext cx="1139709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ithout NDACC, no HEGIFTOM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HEGIFTOM data (O3S!!!) should feed back into NDACC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Tropospheric ozone distribution and trends with ground-based data really pushed to the limits: best </a:t>
            </a: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(possible) effort done</a:t>
            </a: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More results (post-COVID vs. pre-COVID, 1990/1995/2000 – 2022 trend comparisons, relative contribution of </a:t>
            </a:r>
            <a:r>
              <a:rPr lang="en-US" sz="2800" dirty="0" err="1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lower+free-tropospheric</a:t>
            </a: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ozone column trends to entire tropospheric ozone column trends, </a:t>
            </a:r>
            <a:r>
              <a:rPr lang="en-US" sz="2800" dirty="0" err="1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TrOC</a:t>
            </a: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seasonal cycle change, etc.): </a:t>
            </a:r>
            <a:endParaRPr lang="en-US" sz="28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endParaRPr lang="x-none" sz="36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Conclusions and outlook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6D6175-4554-1D49-BC37-BE49C6F3C3F8}"/>
              </a:ext>
            </a:extLst>
          </p:cNvPr>
          <p:cNvSpPr/>
          <p:nvPr/>
        </p:nvSpPr>
        <p:spPr>
          <a:xfrm>
            <a:off x="391887" y="1008458"/>
            <a:ext cx="11397096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More </a:t>
            </a:r>
            <a:r>
              <a:rPr lang="en-US" sz="28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results:</a:t>
            </a:r>
            <a:endParaRPr lang="en-US" sz="28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Debra </a:t>
            </a:r>
            <a:r>
              <a:rPr lang="en-US" sz="2400" dirty="0" err="1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Kollonige’s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talk tomorrow</a:t>
            </a:r>
          </a:p>
          <a:p>
            <a:pPr marL="914400" lvl="1" indent="-4572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Van Malderen et al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Global 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Ground-based Tropospheric Ozone Measurements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Reference Data and Individual Site Trends (2000-2022) from the TOAR-II/HEGIFTOM 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Project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400" i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(working title)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to be submitted to ACP (TOAR-II SI)</a:t>
            </a:r>
          </a:p>
          <a:p>
            <a:pPr marL="914400" lvl="1" indent="-4572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Van Malderen et al., 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Global Ground-based Tropospheric Ozone Measurements: 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Regional 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tropospheric ozone column trends from the HEGIFTOM homogenized ground-based profile ozone 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datasets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400" i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(working title)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to be submitted to ACP (TOAR-II SI)</a:t>
            </a:r>
            <a:endParaRPr lang="en-US" sz="24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itchFamily="2" charset="2"/>
              <a:buChar char=""/>
            </a:pPr>
            <a:endParaRPr lang="x-none" sz="36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" y="168438"/>
            <a:ext cx="101520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TOAR-II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Special Issue</a:t>
            </a:r>
            <a:endParaRPr lang="x-none" sz="2800" dirty="0"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A00B6-8899-4F30-B1CF-C7504FB51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973" y="0"/>
            <a:ext cx="3716743" cy="4906591"/>
          </a:xfrm>
          <a:prstGeom prst="rect">
            <a:avLst/>
          </a:prstGeom>
          <a:effectLst>
            <a:outerShdw blurRad="101600" dist="101600" dir="13500000" algn="br" rotWithShape="0">
              <a:prstClr val="black">
                <a:alpha val="5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0794" y="829575"/>
            <a:ext cx="5722699" cy="106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36">
              <a:spcAft>
                <a:spcPts val="720"/>
              </a:spcAft>
            </a:pP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Focus Working Group findings submitted to the </a:t>
            </a:r>
            <a:r>
              <a:rPr lang="en-US" sz="1920" b="1" dirty="0">
                <a:solidFill>
                  <a:srgbClr val="002060"/>
                </a:solidFill>
                <a:latin typeface="Calibri" panose="020F0502020204030204"/>
              </a:rPr>
              <a:t>Community Special Issue </a:t>
            </a: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in </a:t>
            </a:r>
            <a:r>
              <a:rPr lang="en-US" sz="1920" dirty="0" smtClean="0">
                <a:solidFill>
                  <a:srgbClr val="002060"/>
                </a:solidFill>
                <a:latin typeface="Calibri" panose="020F0502020204030204"/>
              </a:rPr>
              <a:t>2023-2024</a:t>
            </a:r>
            <a:endParaRPr lang="en-US" sz="1920" dirty="0">
              <a:solidFill>
                <a:srgbClr val="002060"/>
              </a:solidFill>
              <a:latin typeface="Calibri" panose="020F0502020204030204"/>
            </a:endParaRPr>
          </a:p>
          <a:p>
            <a:pPr defTabSz="1097236">
              <a:spcAft>
                <a:spcPts val="720"/>
              </a:spcAft>
            </a:pP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An inter-journal special issue hosted by </a:t>
            </a:r>
            <a:r>
              <a:rPr lang="en-US" sz="1920" b="1" dirty="0">
                <a:solidFill>
                  <a:srgbClr val="002060"/>
                </a:solidFill>
                <a:latin typeface="Calibri" panose="020F0502020204030204"/>
              </a:rPr>
              <a:t>Copernicus</a:t>
            </a: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456" y="6373766"/>
            <a:ext cx="4303246" cy="48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880" dirty="0" err="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EDB694-2114-4153-A4E6-BD0AD3288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874" y="1035315"/>
            <a:ext cx="3796150" cy="4914109"/>
          </a:xfrm>
          <a:prstGeom prst="rect">
            <a:avLst/>
          </a:prstGeom>
          <a:effectLst>
            <a:outerShdw blurRad="101600" dist="101600" dir="13500000" algn="br" rotWithShape="0">
              <a:prstClr val="black">
                <a:alpha val="5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E54162-727F-4E45-ACCB-D08C66EED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55" y="1946134"/>
            <a:ext cx="3794417" cy="4911866"/>
          </a:xfrm>
          <a:prstGeom prst="rect">
            <a:avLst/>
          </a:prstGeom>
          <a:effectLst>
            <a:outerShdw blurRad="101600" dist="101600" dir="13500000" algn="br" rotWithShape="0">
              <a:prstClr val="black">
                <a:alpha val="5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07BE61-6900-4CFC-A68B-1E4541750A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432"/>
          <a:stretch/>
        </p:blipFill>
        <p:spPr>
          <a:xfrm>
            <a:off x="3924229" y="2859784"/>
            <a:ext cx="3786569" cy="3998216"/>
          </a:xfrm>
          <a:prstGeom prst="rect">
            <a:avLst/>
          </a:prstGeom>
          <a:effectLst>
            <a:outerShdw blurRad="101600" dist="101600" dir="13500000" algn="br" rotWithShape="0">
              <a:prstClr val="black">
                <a:alpha val="5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FED12-5424-410B-87CF-848B02B0BD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065"/>
          <a:stretch/>
        </p:blipFill>
        <p:spPr>
          <a:xfrm>
            <a:off x="2371079" y="4162586"/>
            <a:ext cx="3790342" cy="2695414"/>
          </a:xfrm>
          <a:prstGeom prst="rect">
            <a:avLst/>
          </a:prstGeom>
          <a:effectLst>
            <a:outerShdw blurRad="101600" dist="101600" dir="13500000" algn="br" rotWithShape="0">
              <a:prstClr val="black">
                <a:alpha val="5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CDF41-2D8E-4CEC-BC00-CC502E51CB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409" b="7633"/>
          <a:stretch/>
        </p:blipFill>
        <p:spPr>
          <a:xfrm rot="5400000">
            <a:off x="1914700" y="4032143"/>
            <a:ext cx="1240267" cy="4414763"/>
          </a:xfrm>
          <a:prstGeom prst="rect">
            <a:avLst/>
          </a:prstGeom>
          <a:effectLst>
            <a:outerShdw blurRad="101600" dist="101600" dir="13500000" algn="b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0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" y="168438"/>
            <a:ext cx="1027685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TOAR-II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 goals, 2020-2024</a:t>
            </a:r>
            <a:endParaRPr lang="x-none" sz="28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520" y="1794541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36">
              <a:spcAft>
                <a:spcPts val="288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TOAR Database:  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Updated with all recent ozone observations worldwide; add ozone precursors and meteorological data. </a:t>
            </a:r>
          </a:p>
          <a:p>
            <a:pPr defTabSz="1097236">
              <a:spcAft>
                <a:spcPts val="72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Final Product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:  An observation-based assessment of tropospheric ozone’s distribution and trends on </a:t>
            </a: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regional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, hemispheric and global scales </a:t>
            </a:r>
          </a:p>
          <a:p>
            <a:pPr defTabSz="1097236">
              <a:spcAft>
                <a:spcPts val="2880"/>
              </a:spcAft>
            </a:pPr>
            <a:r>
              <a:rPr lang="en-US" sz="2400" i="1" dirty="0">
                <a:solidFill>
                  <a:srgbClr val="002060"/>
                </a:solidFill>
                <a:latin typeface="Calibri" panose="020F0502020204030204"/>
              </a:rPr>
              <a:t>(modelled after IPCC Working Group I)</a:t>
            </a:r>
          </a:p>
          <a:p>
            <a:pPr defTabSz="1097236">
              <a:spcAft>
                <a:spcPts val="72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Impact studies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: will quantify the 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/>
              </a:rPr>
              <a:t>impacts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of ozone on human health, vegetation and climate </a:t>
            </a:r>
          </a:p>
          <a:p>
            <a:pPr defTabSz="1097236">
              <a:spcAft>
                <a:spcPts val="1440"/>
              </a:spcAft>
            </a:pPr>
            <a:r>
              <a:rPr lang="en-US" sz="2400" i="1" dirty="0">
                <a:solidFill>
                  <a:srgbClr val="002060"/>
                </a:solidFill>
                <a:latin typeface="Calibri" panose="020F0502020204030204"/>
              </a:rPr>
              <a:t>(modelled after IPCC Working Group II)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501" y="318255"/>
            <a:ext cx="1615208" cy="16331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063"/>
          <a:stretch/>
        </p:blipFill>
        <p:spPr>
          <a:xfrm rot="20269128">
            <a:off x="434176" y="4711243"/>
            <a:ext cx="1240861" cy="12332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0471D03-7310-3361-4DDD-56AA9EEFA14F}"/>
              </a:ext>
            </a:extLst>
          </p:cNvPr>
          <p:cNvGrpSpPr/>
          <p:nvPr/>
        </p:nvGrpSpPr>
        <p:grpSpPr>
          <a:xfrm>
            <a:off x="10144399" y="0"/>
            <a:ext cx="2047602" cy="6858000"/>
            <a:chOff x="10269908" y="9990"/>
            <a:chExt cx="1923393" cy="6848010"/>
          </a:xfrm>
        </p:grpSpPr>
        <p:sp>
          <p:nvSpPr>
            <p:cNvPr id="9" name="Rechteck 7">
              <a:extLst>
                <a:ext uri="{FF2B5EF4-FFF2-40B4-BE49-F238E27FC236}">
                  <a16:creationId xmlns:a16="http://schemas.microsoft.com/office/drawing/2014/main" id="{C1E9A00C-572A-06DE-8065-A79630324FDD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10" name="Gruppieren 19">
              <a:extLst>
                <a:ext uri="{FF2B5EF4-FFF2-40B4-BE49-F238E27FC236}">
                  <a16:creationId xmlns:a16="http://schemas.microsoft.com/office/drawing/2014/main" id="{57C56D1F-A765-8DFF-B7DE-F7053817073D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12" name="Gruppieren 9">
                <a:extLst>
                  <a:ext uri="{FF2B5EF4-FFF2-40B4-BE49-F238E27FC236}">
                    <a16:creationId xmlns:a16="http://schemas.microsoft.com/office/drawing/2014/main" id="{1A423BF5-85A8-4E71-C595-3E84C1D03859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6" name="Rechteck 8">
                  <a:extLst>
                    <a:ext uri="{FF2B5EF4-FFF2-40B4-BE49-F238E27FC236}">
                      <a16:creationId xmlns:a16="http://schemas.microsoft.com/office/drawing/2014/main" id="{3F837F47-9EC7-29C1-DDEA-5ED1085C4B8E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7" name="Grafik 4">
                  <a:extLst>
                    <a:ext uri="{FF2B5EF4-FFF2-40B4-BE49-F238E27FC236}">
                      <a16:creationId xmlns:a16="http://schemas.microsoft.com/office/drawing/2014/main" id="{78914706-F5BA-A5F2-8A24-449C0A90EA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13" name="Textfeld 11">
                <a:extLst>
                  <a:ext uri="{FF2B5EF4-FFF2-40B4-BE49-F238E27FC236}">
                    <a16:creationId xmlns:a16="http://schemas.microsoft.com/office/drawing/2014/main" id="{A082D116-5040-E973-0352-18DC0EC56872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14" name="Textfeld 16">
                <a:extLst>
                  <a:ext uri="{FF2B5EF4-FFF2-40B4-BE49-F238E27FC236}">
                    <a16:creationId xmlns:a16="http://schemas.microsoft.com/office/drawing/2014/main" id="{E798CC20-7467-B0EC-4BC0-7EA64C070764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15" name="Textfeld 17">
                <a:extLst>
                  <a:ext uri="{FF2B5EF4-FFF2-40B4-BE49-F238E27FC236}">
                    <a16:creationId xmlns:a16="http://schemas.microsoft.com/office/drawing/2014/main" id="{FCD892FE-D3D0-C5B6-E839-455B762F5D04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72D197-8D46-C62F-BD17-FD52D1763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32648" y="835725"/>
            <a:ext cx="9037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Calibri" panose="020F0502020204030204"/>
              </a:rPr>
              <a:t>T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ropospheric 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/>
              </a:rPr>
              <a:t>O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zone 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ssessment 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/>
              </a:rPr>
              <a:t>R</a:t>
            </a:r>
            <a:r>
              <a:rPr lang="en-US" sz="3200" b="1" dirty="0" smtClean="0">
                <a:solidFill>
                  <a:srgbClr val="002060"/>
                </a:solidFill>
                <a:latin typeface="Calibri" panose="020F0502020204030204"/>
              </a:rPr>
              <a:t>eport, Phase II    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13163" y="1254682"/>
            <a:ext cx="49231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r>
              <a:rPr lang="en-US" sz="2400" dirty="0" smtClean="0">
                <a:solidFill>
                  <a:srgbClr val="002060"/>
                </a:solidFill>
              </a:rPr>
              <a:t>ean column-averaged tropospheric ozone distribution (</a:t>
            </a:r>
            <a:r>
              <a:rPr lang="en-US" sz="2400" dirty="0" err="1" smtClean="0">
                <a:solidFill>
                  <a:srgbClr val="002060"/>
                </a:solidFill>
              </a:rPr>
              <a:t>TrOC</a:t>
            </a:r>
            <a:r>
              <a:rPr lang="en-US" sz="2400" dirty="0" smtClean="0">
                <a:solidFill>
                  <a:srgbClr val="002060"/>
                </a:solidFill>
              </a:rPr>
              <a:t>) from </a:t>
            </a:r>
            <a:r>
              <a:rPr lang="en-US" sz="2400" b="1" dirty="0" smtClean="0">
                <a:solidFill>
                  <a:srgbClr val="002060"/>
                </a:solidFill>
              </a:rPr>
              <a:t>surface – 300 </a:t>
            </a:r>
            <a:r>
              <a:rPr lang="en-US" sz="2400" b="1" dirty="0" err="1" smtClean="0">
                <a:solidFill>
                  <a:srgbClr val="002060"/>
                </a:solidFill>
              </a:rPr>
              <a:t>hPa</a:t>
            </a:r>
            <a:r>
              <a:rPr lang="en-US" sz="2400" dirty="0">
                <a:solidFill>
                  <a:srgbClr val="002060"/>
                </a:solidFill>
              </a:rPr>
              <a:t> for </a:t>
            </a:r>
            <a:r>
              <a:rPr lang="en-US" sz="2400" b="1" dirty="0" smtClean="0">
                <a:solidFill>
                  <a:srgbClr val="002060"/>
                </a:solidFill>
              </a:rPr>
              <a:t>2000-2022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en-US" sz="24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owest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tropics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(&lt; ±15°) and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SH; </a:t>
            </a: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en-US" sz="24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ighest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NH (spring &amp; summer!)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Reason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ozone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production from enhanced anthropogenic emissions in the NH and higher rates of stratospheric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downwelling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Tropospheric ozone column distribution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" y="1015600"/>
            <a:ext cx="6400800" cy="45720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16597" y="5652000"/>
            <a:ext cx="4689417" cy="801332"/>
            <a:chOff x="648000" y="5652000"/>
            <a:chExt cx="4689417" cy="801332"/>
          </a:xfrm>
        </p:grpSpPr>
        <p:sp>
          <p:nvSpPr>
            <p:cNvPr id="6" name="Diamond 5"/>
            <p:cNvSpPr>
              <a:spLocks noChangeAspect="1"/>
            </p:cNvSpPr>
            <p:nvPr/>
          </p:nvSpPr>
          <p:spPr>
            <a:xfrm>
              <a:off x="4503155" y="5976000"/>
              <a:ext cx="180000" cy="180000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>
              <a:spLocks noChangeAspect="1"/>
            </p:cNvSpPr>
            <p:nvPr/>
          </p:nvSpPr>
          <p:spPr>
            <a:xfrm>
              <a:off x="2772000" y="6192000"/>
              <a:ext cx="144000" cy="144000"/>
            </a:xfrm>
            <a:prstGeom prst="flowChartMerg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>
              <a:spLocks noChangeAspect="1"/>
            </p:cNvSpPr>
            <p:nvPr/>
          </p:nvSpPr>
          <p:spPr>
            <a:xfrm>
              <a:off x="2772000" y="5760000"/>
              <a:ext cx="144000" cy="144000"/>
            </a:xfrm>
            <a:prstGeom prst="flowChartExtra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>
              <a:spLocks noChangeAspect="1"/>
            </p:cNvSpPr>
            <p:nvPr/>
          </p:nvSpPr>
          <p:spPr>
            <a:xfrm>
              <a:off x="648000" y="5760000"/>
              <a:ext cx="144000" cy="144000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648000" y="6192000"/>
              <a:ext cx="144000" cy="14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4000" y="5652000"/>
              <a:ext cx="1409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ozonesondes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4000" y="6084000"/>
              <a:ext cx="777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IAGOS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4000" y="5652000"/>
              <a:ext cx="930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Umkehr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24000" y="608400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Lidar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2000" y="5868000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FTIR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1152" y="4626261"/>
            <a:ext cx="117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[ppb]</a:t>
            </a:r>
            <a:endParaRPr lang="en-US" dirty="0"/>
          </a:p>
        </p:txBody>
      </p:sp>
      <p:sp>
        <p:nvSpPr>
          <p:cNvPr id="28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7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21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29" y="4959804"/>
            <a:ext cx="1056520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43 </a:t>
            </a:r>
            <a:r>
              <a:rPr lang="en-US" sz="2200" dirty="0">
                <a:solidFill>
                  <a:srgbClr val="002060"/>
                </a:solidFill>
              </a:rPr>
              <a:t>sites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200" dirty="0" smtClean="0">
                <a:solidFill>
                  <a:srgbClr val="00FF00"/>
                </a:solidFill>
                <a:latin typeface="Calibri" panose="020F0502020204030204" pitchFamily="34" charset="0"/>
              </a:rPr>
              <a:t>green dots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2200" dirty="0">
                <a:solidFill>
                  <a:srgbClr val="002060"/>
                </a:solidFill>
              </a:rPr>
              <a:t>with homogenized ozone profile </a:t>
            </a:r>
            <a:r>
              <a:rPr lang="en-US" sz="2200" dirty="0" smtClean="0">
                <a:solidFill>
                  <a:srgbClr val="002060"/>
                </a:solidFill>
              </a:rPr>
              <a:t>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similar plots and data description (one common template) for the other techniques!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</a:rPr>
              <a:t>see e.g. poster </a:t>
            </a:r>
            <a:r>
              <a:rPr lang="en-US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6-49</a:t>
            </a:r>
            <a:endParaRPr lang="en-US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3987"/>
            <a:ext cx="5788100" cy="4133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26" y="786326"/>
            <a:ext cx="6397765" cy="45689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5848" y="6429216"/>
            <a:ext cx="5466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hegiftom.meteo.be/datasets/ozonesondes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Homogenized datasets: e.g. </a:t>
            </a:r>
            <a:r>
              <a:rPr lang="en-GB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ozonesondes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24C13323-0746-11DF-8E19-B20EE3FE8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59" y="5620735"/>
            <a:ext cx="1208591" cy="12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6018" y="1294010"/>
            <a:ext cx="534598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</a:t>
            </a:r>
            <a:r>
              <a:rPr lang="en-US" sz="2400" dirty="0" smtClean="0">
                <a:solidFill>
                  <a:srgbClr val="002060"/>
                </a:solidFill>
              </a:rPr>
              <a:t>elative </a:t>
            </a:r>
            <a:r>
              <a:rPr lang="en-US" sz="2400" dirty="0">
                <a:solidFill>
                  <a:srgbClr val="002060"/>
                </a:solidFill>
              </a:rPr>
              <a:t>change of mean </a:t>
            </a:r>
            <a:r>
              <a:rPr lang="en-US" sz="2400" dirty="0" err="1">
                <a:solidFill>
                  <a:srgbClr val="002060"/>
                </a:solidFill>
              </a:rPr>
              <a:t>TrOC</a:t>
            </a:r>
            <a:r>
              <a:rPr lang="en-US" sz="2400" dirty="0">
                <a:solidFill>
                  <a:srgbClr val="002060"/>
                </a:solidFill>
              </a:rPr>
              <a:t> for the time period 2020-2022 </a:t>
            </a:r>
            <a:r>
              <a:rPr lang="en-US" sz="2400" dirty="0" smtClean="0">
                <a:solidFill>
                  <a:srgbClr val="002060"/>
                </a:solidFill>
              </a:rPr>
              <a:t>vs. 2000-2019                 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</a:rPr>
              <a:t>Blue</a:t>
            </a:r>
            <a:r>
              <a:rPr lang="en-US" sz="2400" dirty="0" smtClean="0">
                <a:solidFill>
                  <a:srgbClr val="002060"/>
                </a:solidFill>
              </a:rPr>
              <a:t>: 2020-2022 </a:t>
            </a:r>
            <a:r>
              <a:rPr lang="en-US" sz="2400" b="1" dirty="0" smtClean="0">
                <a:solidFill>
                  <a:srgbClr val="0070C0"/>
                </a:solidFill>
              </a:rPr>
              <a:t>&lt;</a:t>
            </a:r>
            <a:r>
              <a:rPr lang="en-US" sz="2400" dirty="0" smtClean="0">
                <a:solidFill>
                  <a:srgbClr val="002060"/>
                </a:solidFill>
              </a:rPr>
              <a:t> 2000-2019             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>
                <a:solidFill>
                  <a:srgbClr val="002060"/>
                </a:solidFill>
              </a:rPr>
              <a:t>: 2020-2022 </a:t>
            </a:r>
            <a:r>
              <a:rPr lang="en-US" sz="2400" b="1" dirty="0" smtClean="0">
                <a:solidFill>
                  <a:srgbClr val="FF0000"/>
                </a:solidFill>
              </a:rPr>
              <a:t>&gt;</a:t>
            </a:r>
            <a:r>
              <a:rPr lang="en-US" sz="2400" dirty="0" smtClean="0">
                <a:solidFill>
                  <a:srgbClr val="002060"/>
                </a:solidFill>
              </a:rPr>
              <a:t> 2000-2019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i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D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ecline in 75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% of the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sites,                 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 average -2.5%                              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p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rominent in NH (spring + summer),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tronger in </a:t>
            </a:r>
            <a:r>
              <a:rPr lang="en-US" sz="2400" smtClean="0">
                <a:solidFill>
                  <a:srgbClr val="002060"/>
                </a:solidFill>
                <a:latin typeface="Calibri" panose="020F0502020204030204" pitchFamily="34" charset="0"/>
              </a:rPr>
              <a:t>FT</a:t>
            </a:r>
            <a:r>
              <a:rPr lang="en-US" sz="240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mpact on trends! 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Tropospheric ozone column distribution: COVID impact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15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16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16597" y="5652000"/>
            <a:ext cx="4689417" cy="801332"/>
            <a:chOff x="648000" y="5652000"/>
            <a:chExt cx="4689417" cy="801332"/>
          </a:xfrm>
        </p:grpSpPr>
        <p:sp>
          <p:nvSpPr>
            <p:cNvPr id="6" name="Diamond 5"/>
            <p:cNvSpPr>
              <a:spLocks noChangeAspect="1"/>
            </p:cNvSpPr>
            <p:nvPr/>
          </p:nvSpPr>
          <p:spPr>
            <a:xfrm>
              <a:off x="4503155" y="5976000"/>
              <a:ext cx="180000" cy="180000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Merge 6"/>
            <p:cNvSpPr>
              <a:spLocks noChangeAspect="1"/>
            </p:cNvSpPr>
            <p:nvPr/>
          </p:nvSpPr>
          <p:spPr>
            <a:xfrm>
              <a:off x="2772000" y="6192000"/>
              <a:ext cx="144000" cy="144000"/>
            </a:xfrm>
            <a:prstGeom prst="flowChartMerg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>
              <a:spLocks noChangeAspect="1"/>
            </p:cNvSpPr>
            <p:nvPr/>
          </p:nvSpPr>
          <p:spPr>
            <a:xfrm>
              <a:off x="2772000" y="5760000"/>
              <a:ext cx="144000" cy="144000"/>
            </a:xfrm>
            <a:prstGeom prst="flowChartExtra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>
              <a:spLocks noChangeAspect="1"/>
            </p:cNvSpPr>
            <p:nvPr/>
          </p:nvSpPr>
          <p:spPr>
            <a:xfrm>
              <a:off x="648000" y="5760000"/>
              <a:ext cx="144000" cy="144000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648000" y="6192000"/>
              <a:ext cx="144000" cy="14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4000" y="5652000"/>
              <a:ext cx="1409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ozonesondes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4000" y="6084000"/>
              <a:ext cx="777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IAGOS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4000" y="5652000"/>
              <a:ext cx="930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Umkehr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24000" y="608400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Lidar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2000" y="5868000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FTIR</a:t>
              </a:r>
              <a:endParaRPr lang="en-US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" y="1015200"/>
            <a:ext cx="6400800" cy="4572000"/>
          </a:xfrm>
          <a:prstGeom prst="rect">
            <a:avLst/>
          </a:prstGeom>
        </p:spPr>
      </p:pic>
      <p:sp>
        <p:nvSpPr>
          <p:cNvPr id="29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" y="168438"/>
            <a:ext cx="1027685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TOAR-II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 Working Groups</a:t>
            </a:r>
            <a:endParaRPr lang="x-none" sz="28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794" y="852434"/>
            <a:ext cx="73905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36">
              <a:spcAft>
                <a:spcPts val="1440"/>
              </a:spcAft>
            </a:pP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New research is being led by 16 independent </a:t>
            </a:r>
            <a:r>
              <a:rPr lang="en-US" sz="1920" b="1" dirty="0">
                <a:solidFill>
                  <a:srgbClr val="002060"/>
                </a:solidFill>
                <a:latin typeface="Calibri" panose="020F0502020204030204"/>
              </a:rPr>
              <a:t>Focus Working Groups</a:t>
            </a: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456" y="6373766"/>
            <a:ext cx="4303246" cy="48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880" dirty="0" err="1"/>
          </a:p>
        </p:txBody>
      </p:sp>
      <p:sp>
        <p:nvSpPr>
          <p:cNvPr id="5" name="TextBox 4"/>
          <p:cNvSpPr txBox="1"/>
          <p:nvPr/>
        </p:nvSpPr>
        <p:spPr>
          <a:xfrm>
            <a:off x="1150620" y="1266700"/>
            <a:ext cx="8610600" cy="535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Chemical Reanalysis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East Asia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Global and Regional Models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HEGIFTOM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Human Health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Machine Learning for Tropospheric Ozone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  <a:endParaRPr lang="en-US" sz="1920" b="1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Ozone over the Oceans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Ozone and Precursors in the Tropics (OPT)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Ozone Deposition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Radiative Forcing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ROSTEES</a:t>
            </a:r>
            <a:r>
              <a:rPr lang="en-US" sz="1920" dirty="0">
                <a:solidFill>
                  <a:srgbClr val="002060"/>
                </a:solidFill>
              </a:rPr>
              <a:t> 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Satellite Ozone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South Asia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Statistics</a:t>
            </a:r>
            <a:r>
              <a:rPr lang="en-US" sz="1920" dirty="0">
                <a:solidFill>
                  <a:srgbClr val="002060"/>
                </a:solidFill>
              </a:rPr>
              <a:t> 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Tropospheric Ozone Precursors (TOP)</a:t>
            </a:r>
            <a:r>
              <a:rPr lang="en-US" sz="1920" dirty="0">
                <a:solidFill>
                  <a:srgbClr val="002060"/>
                </a:solidFill>
              </a:rPr>
              <a:t> 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Urban Ozone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471D03-7310-3361-4DDD-56AA9EEFA14F}"/>
              </a:ext>
            </a:extLst>
          </p:cNvPr>
          <p:cNvGrpSpPr/>
          <p:nvPr/>
        </p:nvGrpSpPr>
        <p:grpSpPr>
          <a:xfrm>
            <a:off x="10144399" y="0"/>
            <a:ext cx="2047602" cy="6858000"/>
            <a:chOff x="10269908" y="9990"/>
            <a:chExt cx="1923393" cy="6848010"/>
          </a:xfrm>
        </p:grpSpPr>
        <p:sp>
          <p:nvSpPr>
            <p:cNvPr id="10" name="Rechteck 7">
              <a:extLst>
                <a:ext uri="{FF2B5EF4-FFF2-40B4-BE49-F238E27FC236}">
                  <a16:creationId xmlns:a16="http://schemas.microsoft.com/office/drawing/2014/main" id="{C1E9A00C-572A-06DE-8065-A79630324FDD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11" name="Gruppieren 19">
              <a:extLst>
                <a:ext uri="{FF2B5EF4-FFF2-40B4-BE49-F238E27FC236}">
                  <a16:creationId xmlns:a16="http://schemas.microsoft.com/office/drawing/2014/main" id="{57C56D1F-A765-8DFF-B7DE-F7053817073D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13" name="Gruppieren 9">
                <a:extLst>
                  <a:ext uri="{FF2B5EF4-FFF2-40B4-BE49-F238E27FC236}">
                    <a16:creationId xmlns:a16="http://schemas.microsoft.com/office/drawing/2014/main" id="{1A423BF5-85A8-4E71-C595-3E84C1D03859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7" name="Rechteck 8">
                  <a:extLst>
                    <a:ext uri="{FF2B5EF4-FFF2-40B4-BE49-F238E27FC236}">
                      <a16:creationId xmlns:a16="http://schemas.microsoft.com/office/drawing/2014/main" id="{3F837F47-9EC7-29C1-DDEA-5ED1085C4B8E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8" name="Grafik 4">
                  <a:extLst>
                    <a:ext uri="{FF2B5EF4-FFF2-40B4-BE49-F238E27FC236}">
                      <a16:creationId xmlns:a16="http://schemas.microsoft.com/office/drawing/2014/main" id="{78914706-F5BA-A5F2-8A24-449C0A90EA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14" name="Textfeld 11">
                <a:extLst>
                  <a:ext uri="{FF2B5EF4-FFF2-40B4-BE49-F238E27FC236}">
                    <a16:creationId xmlns:a16="http://schemas.microsoft.com/office/drawing/2014/main" id="{A082D116-5040-E973-0352-18DC0EC56872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15" name="Textfeld 16">
                <a:extLst>
                  <a:ext uri="{FF2B5EF4-FFF2-40B4-BE49-F238E27FC236}">
                    <a16:creationId xmlns:a16="http://schemas.microsoft.com/office/drawing/2014/main" id="{E798CC20-7467-B0EC-4BC0-7EA64C070764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16" name="Textfeld 17">
                <a:extLst>
                  <a:ext uri="{FF2B5EF4-FFF2-40B4-BE49-F238E27FC236}">
                    <a16:creationId xmlns:a16="http://schemas.microsoft.com/office/drawing/2014/main" id="{FCD892FE-D3D0-C5B6-E839-455B762F5D04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72D197-8D46-C62F-BD17-FD52D1763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</p:grp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1" y="168438"/>
            <a:ext cx="1027685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TOAR-II</a:t>
            </a:r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Focus Working Groups</a:t>
            </a:r>
            <a:endParaRPr lang="x-none" sz="28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794" y="852434"/>
            <a:ext cx="73905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36">
              <a:spcAft>
                <a:spcPts val="1440"/>
              </a:spcAft>
            </a:pP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New research is being led by 16 independent </a:t>
            </a:r>
            <a:r>
              <a:rPr lang="en-US" sz="1920" b="1" dirty="0">
                <a:solidFill>
                  <a:srgbClr val="002060"/>
                </a:solidFill>
                <a:latin typeface="Calibri" panose="020F0502020204030204"/>
              </a:rPr>
              <a:t>Focus Working Groups</a:t>
            </a:r>
            <a:r>
              <a:rPr lang="en-US" sz="1920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456" y="6373766"/>
            <a:ext cx="4303246" cy="48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880" dirty="0" err="1"/>
          </a:p>
        </p:txBody>
      </p:sp>
      <p:sp>
        <p:nvSpPr>
          <p:cNvPr id="5" name="TextBox 4"/>
          <p:cNvSpPr txBox="1"/>
          <p:nvPr/>
        </p:nvSpPr>
        <p:spPr>
          <a:xfrm>
            <a:off x="1150620" y="1266700"/>
            <a:ext cx="8610600" cy="535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Chemical Reanalysis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East Asia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Global and Regional Models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FF0000"/>
                </a:solidFill>
              </a:rPr>
              <a:t>HEGIFTOM </a:t>
            </a:r>
            <a:r>
              <a:rPr lang="en-US" sz="1920" dirty="0">
                <a:solidFill>
                  <a:srgbClr val="FF000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Human Health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Machine Learning for Tropospheric Ozone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  <a:endParaRPr lang="en-US" sz="1920" b="1" dirty="0">
              <a:solidFill>
                <a:srgbClr val="002060"/>
              </a:solidFill>
            </a:endParaRP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Ozone over the Oceans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Ozone and Precursors in the Tropics (OPT)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Ozone Deposition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Radiative Forcing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ROSTEES</a:t>
            </a:r>
            <a:r>
              <a:rPr lang="en-US" sz="1920" dirty="0">
                <a:solidFill>
                  <a:srgbClr val="002060"/>
                </a:solidFill>
              </a:rPr>
              <a:t> 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FF0000"/>
                </a:solidFill>
              </a:rPr>
              <a:t>Satellite Ozone </a:t>
            </a:r>
            <a:r>
              <a:rPr lang="en-US" sz="1920" dirty="0">
                <a:solidFill>
                  <a:srgbClr val="FF000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South Asia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Statistics</a:t>
            </a:r>
            <a:r>
              <a:rPr lang="en-US" sz="1920" dirty="0">
                <a:solidFill>
                  <a:srgbClr val="002060"/>
                </a:solidFill>
              </a:rPr>
              <a:t> 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Tropospheric Ozone Precursors (TOP)</a:t>
            </a:r>
            <a:r>
              <a:rPr lang="en-US" sz="1920" dirty="0">
                <a:solidFill>
                  <a:srgbClr val="002060"/>
                </a:solidFill>
              </a:rPr>
              <a:t> Focus Working Group</a:t>
            </a:r>
          </a:p>
          <a:p>
            <a:pPr>
              <a:lnSpc>
                <a:spcPct val="95000"/>
              </a:lnSpc>
              <a:spcAft>
                <a:spcPts val="360"/>
              </a:spcAft>
            </a:pPr>
            <a:r>
              <a:rPr lang="en-US" sz="1920" b="1" dirty="0">
                <a:solidFill>
                  <a:srgbClr val="002060"/>
                </a:solidFill>
              </a:rPr>
              <a:t>Urban Ozone </a:t>
            </a:r>
            <a:r>
              <a:rPr lang="en-US" sz="1920" dirty="0">
                <a:solidFill>
                  <a:srgbClr val="002060"/>
                </a:solidFill>
              </a:rPr>
              <a:t>Focus Working Group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471D03-7310-3361-4DDD-56AA9EEFA14F}"/>
              </a:ext>
            </a:extLst>
          </p:cNvPr>
          <p:cNvGrpSpPr/>
          <p:nvPr/>
        </p:nvGrpSpPr>
        <p:grpSpPr>
          <a:xfrm>
            <a:off x="10144399" y="0"/>
            <a:ext cx="2047602" cy="6858000"/>
            <a:chOff x="10269908" y="9990"/>
            <a:chExt cx="1923393" cy="6848010"/>
          </a:xfrm>
        </p:grpSpPr>
        <p:sp>
          <p:nvSpPr>
            <p:cNvPr id="10" name="Rechteck 7">
              <a:extLst>
                <a:ext uri="{FF2B5EF4-FFF2-40B4-BE49-F238E27FC236}">
                  <a16:creationId xmlns:a16="http://schemas.microsoft.com/office/drawing/2014/main" id="{C1E9A00C-572A-06DE-8065-A79630324FDD}"/>
                </a:ext>
              </a:extLst>
            </p:cNvPr>
            <p:cNvSpPr/>
            <p:nvPr/>
          </p:nvSpPr>
          <p:spPr>
            <a:xfrm>
              <a:off x="10269908" y="9990"/>
              <a:ext cx="1923393" cy="6848010"/>
            </a:xfrm>
            <a:prstGeom prst="rect">
              <a:avLst/>
            </a:prstGeom>
            <a:gradFill flip="none" rotWithShape="1">
              <a:gsLst>
                <a:gs pos="0">
                  <a:srgbClr val="1E73BC"/>
                </a:gs>
                <a:gs pos="100000">
                  <a:srgbClr val="373053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grpSp>
          <p:nvGrpSpPr>
            <p:cNvPr id="11" name="Gruppieren 19">
              <a:extLst>
                <a:ext uri="{FF2B5EF4-FFF2-40B4-BE49-F238E27FC236}">
                  <a16:creationId xmlns:a16="http://schemas.microsoft.com/office/drawing/2014/main" id="{57C56D1F-A765-8DFF-B7DE-F7053817073D}"/>
                </a:ext>
              </a:extLst>
            </p:cNvPr>
            <p:cNvGrpSpPr/>
            <p:nvPr/>
          </p:nvGrpSpPr>
          <p:grpSpPr>
            <a:xfrm>
              <a:off x="10493084" y="312051"/>
              <a:ext cx="1698916" cy="1579343"/>
              <a:chOff x="8700120" y="4080056"/>
              <a:chExt cx="1434126" cy="1318039"/>
            </a:xfrm>
          </p:grpSpPr>
          <p:grpSp>
            <p:nvGrpSpPr>
              <p:cNvPr id="13" name="Gruppieren 9">
                <a:extLst>
                  <a:ext uri="{FF2B5EF4-FFF2-40B4-BE49-F238E27FC236}">
                    <a16:creationId xmlns:a16="http://schemas.microsoft.com/office/drawing/2014/main" id="{1A423BF5-85A8-4E71-C595-3E84C1D03859}"/>
                  </a:ext>
                </a:extLst>
              </p:cNvPr>
              <p:cNvGrpSpPr/>
              <p:nvPr userDrawn="1"/>
            </p:nvGrpSpPr>
            <p:grpSpPr>
              <a:xfrm>
                <a:off x="8700120" y="4080056"/>
                <a:ext cx="1296144" cy="1318039"/>
                <a:chOff x="7008976" y="3865611"/>
                <a:chExt cx="1296144" cy="1318039"/>
              </a:xfrm>
            </p:grpSpPr>
            <p:sp>
              <p:nvSpPr>
                <p:cNvPr id="17" name="Rechteck 8">
                  <a:extLst>
                    <a:ext uri="{FF2B5EF4-FFF2-40B4-BE49-F238E27FC236}">
                      <a16:creationId xmlns:a16="http://schemas.microsoft.com/office/drawing/2014/main" id="{3F837F47-9EC7-29C1-DDEA-5ED1085C4B8E}"/>
                    </a:ext>
                  </a:extLst>
                </p:cNvPr>
                <p:cNvSpPr/>
                <p:nvPr userDrawn="1"/>
              </p:nvSpPr>
              <p:spPr>
                <a:xfrm>
                  <a:off x="7008976" y="3865611"/>
                  <a:ext cx="1296144" cy="13180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/>
                </a:p>
              </p:txBody>
            </p:sp>
            <p:pic>
              <p:nvPicPr>
                <p:cNvPr id="18" name="Grafik 4">
                  <a:extLst>
                    <a:ext uri="{FF2B5EF4-FFF2-40B4-BE49-F238E27FC236}">
                      <a16:creationId xmlns:a16="http://schemas.microsoft.com/office/drawing/2014/main" id="{78914706-F5BA-A5F2-8A24-449C0A90EA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224" y="3937620"/>
                  <a:ext cx="1045934" cy="1044191"/>
                </a:xfrm>
                <a:prstGeom prst="rect">
                  <a:avLst/>
                </a:prstGeom>
              </p:spPr>
            </p:pic>
          </p:grpSp>
          <p:sp>
            <p:nvSpPr>
              <p:cNvPr id="14" name="Textfeld 11">
                <a:extLst>
                  <a:ext uri="{FF2B5EF4-FFF2-40B4-BE49-F238E27FC236}">
                    <a16:creationId xmlns:a16="http://schemas.microsoft.com/office/drawing/2014/main" id="{A082D116-5040-E973-0352-18DC0EC56872}"/>
                  </a:ext>
                </a:extLst>
              </p:cNvPr>
              <p:cNvSpPr txBox="1"/>
              <p:nvPr userDrawn="1"/>
            </p:nvSpPr>
            <p:spPr>
              <a:xfrm rot="20484441">
                <a:off x="9181466" y="5018205"/>
                <a:ext cx="952780" cy="3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1800" b="1" dirty="0">
                    <a:solidFill>
                      <a:srgbClr val="78BA20"/>
                    </a:solidFill>
                    <a:latin typeface="Brush Script MT" panose="03060802040406070304" pitchFamily="66" charset="0"/>
                  </a:rPr>
                  <a:t>Phase</a:t>
                </a:r>
              </a:p>
            </p:txBody>
          </p:sp>
          <p:sp>
            <p:nvSpPr>
              <p:cNvPr id="15" name="Textfeld 16">
                <a:extLst>
                  <a:ext uri="{FF2B5EF4-FFF2-40B4-BE49-F238E27FC236}">
                    <a16:creationId xmlns:a16="http://schemas.microsoft.com/office/drawing/2014/main" id="{E798CC20-7467-B0EC-4BC0-7EA64C070764}"/>
                  </a:ext>
                </a:extLst>
              </p:cNvPr>
              <p:cNvSpPr txBox="1"/>
              <p:nvPr userDrawn="1"/>
            </p:nvSpPr>
            <p:spPr>
              <a:xfrm>
                <a:off x="9682111" y="4939678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  <p:sp>
            <p:nvSpPr>
              <p:cNvPr id="16" name="Textfeld 17">
                <a:extLst>
                  <a:ext uri="{FF2B5EF4-FFF2-40B4-BE49-F238E27FC236}">
                    <a16:creationId xmlns:a16="http://schemas.microsoft.com/office/drawing/2014/main" id="{FCD892FE-D3D0-C5B6-E839-455B762F5D04}"/>
                  </a:ext>
                </a:extLst>
              </p:cNvPr>
              <p:cNvSpPr txBox="1"/>
              <p:nvPr userDrawn="1"/>
            </p:nvSpPr>
            <p:spPr>
              <a:xfrm>
                <a:off x="9744652" y="4907357"/>
                <a:ext cx="253596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de-DE" sz="2000" dirty="0">
                    <a:solidFill>
                      <a:srgbClr val="78BA20"/>
                    </a:solidFill>
                    <a:latin typeface="Franklin Gothic Medium" panose="020B0603020102020204" pitchFamily="34" charset="0"/>
                  </a:rPr>
                  <a:t>I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72D197-8D46-C62F-BD17-FD52D1763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000" y="5094041"/>
              <a:ext cx="1615208" cy="1633154"/>
            </a:xfrm>
            <a:prstGeom prst="rect">
              <a:avLst/>
            </a:prstGeom>
          </p:spPr>
        </p:pic>
      </p:grpSp>
      <p:sp>
        <p:nvSpPr>
          <p:cNvPr id="21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759598" y="2295727"/>
            <a:ext cx="1964987" cy="2723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22899C12-FD28-C942-ACA8-11AB1B3D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9664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z="1800" smtClean="0">
                <a:solidFill>
                  <a:schemeClr val="bg1"/>
                </a:solidFill>
              </a:rPr>
              <a:t>5</a:t>
            </a:fld>
            <a:endParaRPr lang="x-none" sz="1800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419227" y="1830357"/>
            <a:ext cx="5588283" cy="4512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02060"/>
                </a:solidFill>
              </a:rPr>
              <a:t>Key Objective: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Evaluation </a:t>
            </a:r>
            <a:r>
              <a:rPr lang="en-US" sz="2400" dirty="0">
                <a:solidFill>
                  <a:srgbClr val="002060"/>
                </a:solidFill>
              </a:rPr>
              <a:t>and harmonization of the different free tropospheric ozone profiling datasets of the established measuring platforms </a:t>
            </a:r>
            <a:r>
              <a:rPr lang="en-GB" sz="2400" dirty="0" smtClean="0">
                <a:solidFill>
                  <a:srgbClr val="002060"/>
                </a:solidFill>
              </a:rPr>
              <a:t>(</a:t>
            </a:r>
            <a:r>
              <a:rPr lang="en-GB" sz="2400" dirty="0">
                <a:solidFill>
                  <a:srgbClr val="108BDE"/>
                </a:solidFill>
              </a:rPr>
              <a:t>in-service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108BDE"/>
                </a:solidFill>
              </a:rPr>
              <a:t>aircraft, </a:t>
            </a:r>
            <a:r>
              <a:rPr lang="en-GB" sz="2400" dirty="0" err="1">
                <a:solidFill>
                  <a:srgbClr val="108BDE"/>
                </a:solidFill>
              </a:rPr>
              <a:t>ozonesondes</a:t>
            </a:r>
            <a:r>
              <a:rPr lang="en-GB" sz="2400" dirty="0">
                <a:solidFill>
                  <a:srgbClr val="108BDE"/>
                </a:solidFill>
              </a:rPr>
              <a:t>, Brewer/Dobson </a:t>
            </a:r>
            <a:r>
              <a:rPr lang="en-GB" sz="2400" dirty="0" err="1">
                <a:solidFill>
                  <a:srgbClr val="108BDE"/>
                </a:solidFill>
              </a:rPr>
              <a:t>Umkehr</a:t>
            </a:r>
            <a:r>
              <a:rPr lang="en-GB" sz="2400" dirty="0">
                <a:solidFill>
                  <a:srgbClr val="108BDE"/>
                </a:solidFill>
              </a:rPr>
              <a:t>, FTIR, Lidar</a:t>
            </a:r>
            <a:r>
              <a:rPr lang="en-GB" sz="2400" dirty="0">
                <a:solidFill>
                  <a:srgbClr val="002060"/>
                </a:solidFill>
              </a:rPr>
              <a:t>). </a:t>
            </a:r>
          </a:p>
          <a:p>
            <a:pPr>
              <a:spcBef>
                <a:spcPts val="1600"/>
              </a:spcBef>
            </a:pPr>
            <a:r>
              <a:rPr lang="en-GB" sz="2400" b="1" dirty="0">
                <a:solidFill>
                  <a:srgbClr val="002060"/>
                </a:solidFill>
              </a:rPr>
              <a:t>Major Deliverable:</a:t>
            </a:r>
          </a:p>
          <a:p>
            <a:r>
              <a:rPr lang="en-GB" sz="2400" b="1" i="1" u="sng" dirty="0">
                <a:solidFill>
                  <a:srgbClr val="002060"/>
                </a:solidFill>
              </a:rPr>
              <a:t>Quality assessed </a:t>
            </a:r>
            <a:r>
              <a:rPr lang="en-GB" sz="2400" dirty="0">
                <a:solidFill>
                  <a:srgbClr val="002060"/>
                </a:solidFill>
              </a:rPr>
              <a:t>ozone data sets, whereby  each measurement gets also an </a:t>
            </a:r>
            <a:r>
              <a:rPr lang="en-GB" sz="2400" b="1" i="1" u="sng" dirty="0">
                <a:solidFill>
                  <a:srgbClr val="002060"/>
                </a:solidFill>
              </a:rPr>
              <a:t>uncertainty</a:t>
            </a:r>
            <a:r>
              <a:rPr lang="en-GB" sz="2400" dirty="0">
                <a:solidFill>
                  <a:srgbClr val="002060"/>
                </a:solidFill>
              </a:rPr>
              <a:t> and a </a:t>
            </a:r>
            <a:r>
              <a:rPr lang="en-GB" sz="2400" b="1" i="1" u="sng" dirty="0">
                <a:solidFill>
                  <a:srgbClr val="002060"/>
                </a:solidFill>
              </a:rPr>
              <a:t>quality flag</a:t>
            </a:r>
            <a:r>
              <a:rPr lang="en-GB" sz="2400" dirty="0">
                <a:solidFill>
                  <a:srgbClr val="002060"/>
                </a:solidFill>
              </a:rPr>
              <a:t>. Thereby, </a:t>
            </a:r>
            <a:r>
              <a:rPr lang="en-GB" sz="2400" b="1" i="1" u="sng" dirty="0">
                <a:solidFill>
                  <a:srgbClr val="002060"/>
                </a:solidFill>
              </a:rPr>
              <a:t>representativeness</a:t>
            </a:r>
            <a:r>
              <a:rPr lang="en-GB" sz="2400" dirty="0">
                <a:solidFill>
                  <a:srgbClr val="002060"/>
                </a:solidFill>
              </a:rPr>
              <a:t> and </a:t>
            </a:r>
            <a:r>
              <a:rPr lang="en-GB" sz="2400" b="1" i="1" u="sng" dirty="0">
                <a:solidFill>
                  <a:srgbClr val="002060"/>
                </a:solidFill>
              </a:rPr>
              <a:t>instrumental drifts </a:t>
            </a:r>
            <a:r>
              <a:rPr lang="en-GB" sz="2400" dirty="0">
                <a:solidFill>
                  <a:srgbClr val="002060"/>
                </a:solidFill>
              </a:rPr>
              <a:t>will be characterized and evaluated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87694" y="5777625"/>
            <a:ext cx="3667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08BDE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108BDE"/>
                </a:solidFill>
                <a:hlinkClick r:id="rId2"/>
              </a:rPr>
              <a:t>hegiftom.meteo.be/datasets</a:t>
            </a:r>
            <a:endParaRPr lang="en-US" dirty="0" smtClean="0">
              <a:solidFill>
                <a:srgbClr val="108BDE"/>
              </a:solidFill>
            </a:endParaRPr>
          </a:p>
          <a:p>
            <a:endParaRPr lang="en-US" dirty="0">
              <a:solidFill>
                <a:srgbClr val="108BDE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1CBAF-23FA-1D6B-CA90-FC6700412BAD}"/>
              </a:ext>
            </a:extLst>
          </p:cNvPr>
          <p:cNvGrpSpPr/>
          <p:nvPr/>
        </p:nvGrpSpPr>
        <p:grpSpPr>
          <a:xfrm>
            <a:off x="6333978" y="1911340"/>
            <a:ext cx="5067777" cy="3710152"/>
            <a:chOff x="5053752" y="2827276"/>
            <a:chExt cx="5067777" cy="371015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0" t="7001" r="5296" b="3199"/>
            <a:stretch/>
          </p:blipFill>
          <p:spPr bwMode="auto">
            <a:xfrm>
              <a:off x="5053752" y="2827276"/>
              <a:ext cx="5067777" cy="371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MOHP-O3S-A1-HighRes">
              <a:extLst>
                <a:ext uri="{FF2B5EF4-FFF2-40B4-BE49-F238E27FC236}">
                  <a16:creationId xmlns:a16="http://schemas.microsoft.com/office/drawing/2014/main" id="{D78B9501-15CD-BE9C-D3A9-35C5FFF2D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565" y="2915729"/>
              <a:ext cx="1422725" cy="14259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Box 26"/>
          <p:cNvSpPr txBox="1"/>
          <p:nvPr/>
        </p:nvSpPr>
        <p:spPr>
          <a:xfrm>
            <a:off x="97876" y="816013"/>
            <a:ext cx="1075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armonization 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valuation of 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round-based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nstruments for 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ree 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ropospheric 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zone 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easurements, </a:t>
            </a:r>
            <a:r>
              <a:rPr lang="en-US" sz="2400" i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chairs</a:t>
            </a:r>
            <a:r>
              <a:rPr lang="en-US" sz="24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Herman Smit &amp; Roeland Van Malderen</a:t>
            </a:r>
            <a:endParaRPr lang="en-US" sz="24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cs typeface="Arial" panose="020B0604020202020204" pitchFamily="34" charset="0"/>
              </a:rPr>
              <a:t>Introduction to TOAR-II Focus Working Group</a:t>
            </a:r>
            <a:r>
              <a:rPr lang="en-GB" sz="32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GB" sz="3200" b="1" dirty="0">
                <a:solidFill>
                  <a:srgbClr val="FF0000"/>
                </a:solidFill>
                <a:cs typeface="Arial" panose="020B0604020202020204" pitchFamily="34" charset="0"/>
              </a:rPr>
              <a:t>HEGIFTOM</a:t>
            </a:r>
            <a:r>
              <a:rPr lang="en-GB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31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32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33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57287" y="1649243"/>
            <a:ext cx="5113658" cy="2788928"/>
            <a:chOff x="6957287" y="1649243"/>
            <a:chExt cx="5113658" cy="27889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45" y="1649243"/>
              <a:ext cx="1158544" cy="8579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2401" y="1662548"/>
              <a:ext cx="1158544" cy="85794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2401" y="3580222"/>
              <a:ext cx="1158544" cy="8579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45" y="3580222"/>
              <a:ext cx="1158544" cy="85794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287" y="3580221"/>
              <a:ext cx="1158544" cy="857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0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6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152399" y="752804"/>
            <a:ext cx="10268607" cy="136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002060"/>
                </a:solidFill>
              </a:rPr>
              <a:t>Achievements and updates:</a:t>
            </a:r>
            <a:endParaRPr lang="en-GB" sz="22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x-none" sz="2800" dirty="0">
              <a:solidFill>
                <a:srgbClr val="002060"/>
              </a:solidFill>
            </a:endParaRPr>
          </a:p>
        </p:txBody>
      </p:sp>
      <p:sp>
        <p:nvSpPr>
          <p:cNvPr id="21" name="Textfeld 10"/>
          <p:cNvSpPr txBox="1"/>
          <p:nvPr/>
        </p:nvSpPr>
        <p:spPr>
          <a:xfrm>
            <a:off x="276225" y="1149534"/>
            <a:ext cx="11251052" cy="460944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>
            <a:defPPr>
              <a:defRPr lang="en-US"/>
            </a:defPPr>
            <a:lvl1pPr marL="0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49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097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646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194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743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291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40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388" algn="l" defTabSz="1097097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IAGOS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</a:p>
          <a:p>
            <a:pPr marL="834299" lvl="1" indent="-285750">
              <a:spcBef>
                <a:spcPts val="72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internal consistency paper published in AMT (Blot et al., </a:t>
            </a:r>
            <a:r>
              <a:rPr lang="en-US" sz="1800" dirty="0">
                <a:solidFill>
                  <a:srgbClr val="002060"/>
                </a:solidFill>
                <a:hlinkClick r:id="rId2"/>
              </a:rPr>
              <a:t>https://doi.org/10.5194/amt-14-3935-2021</a:t>
            </a:r>
            <a:r>
              <a:rPr lang="en-US" sz="1800" dirty="0">
                <a:solidFill>
                  <a:srgbClr val="002060"/>
                </a:solidFill>
              </a:rPr>
              <a:t>), </a:t>
            </a:r>
          </a:p>
          <a:p>
            <a:pPr marL="834299" lvl="1" indent="-285750">
              <a:spcBef>
                <a:spcPts val="72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simulation chamber comparison of IAGOS-CORE UV-photometer and reference photometer for </a:t>
            </a:r>
            <a:r>
              <a:rPr lang="en-US" sz="1800" dirty="0" err="1" smtClean="0">
                <a:solidFill>
                  <a:srgbClr val="002060"/>
                </a:solidFill>
              </a:rPr>
              <a:t>ozonesondes</a:t>
            </a:r>
            <a:r>
              <a:rPr lang="en-US" sz="1800" dirty="0" smtClean="0">
                <a:solidFill>
                  <a:srgbClr val="002060"/>
                </a:solidFill>
              </a:rPr>
              <a:t> (Smit et al., in preparation)</a:t>
            </a:r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Lidar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  <a:r>
              <a:rPr lang="en-US" sz="1800" dirty="0">
                <a:solidFill>
                  <a:srgbClr val="002060"/>
                </a:solidFill>
              </a:rPr>
              <a:t>TMF data has been updated with new data processor, OHP will follow</a:t>
            </a:r>
          </a:p>
          <a:p>
            <a:pPr marL="285750" indent="-28575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FTIR: </a:t>
            </a:r>
            <a:r>
              <a:rPr lang="en-US" sz="1800" dirty="0">
                <a:solidFill>
                  <a:srgbClr val="002060"/>
                </a:solidFill>
              </a:rPr>
              <a:t>flagging applied to the NDACC data</a:t>
            </a:r>
          </a:p>
          <a:p>
            <a:pPr marL="285750" indent="-28575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Brewer/Dobson </a:t>
            </a:r>
            <a:r>
              <a:rPr lang="en-US" sz="1800" b="1" dirty="0" err="1">
                <a:solidFill>
                  <a:srgbClr val="FF0000"/>
                </a:solidFill>
              </a:rPr>
              <a:t>Umkehr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</a:p>
          <a:p>
            <a:pPr marL="834299" lvl="1" indent="-285750">
              <a:spcBef>
                <a:spcPts val="72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6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Dobson </a:t>
            </a:r>
            <a:r>
              <a:rPr lang="en-US" sz="1800" dirty="0" err="1">
                <a:solidFill>
                  <a:srgbClr val="002060"/>
                </a:solidFill>
              </a:rPr>
              <a:t>Umkehr</a:t>
            </a:r>
            <a:r>
              <a:rPr lang="en-US" sz="1800" dirty="0">
                <a:solidFill>
                  <a:srgbClr val="002060"/>
                </a:solidFill>
              </a:rPr>
              <a:t> sites have been homogenized (</a:t>
            </a:r>
            <a:r>
              <a:rPr lang="en-US" sz="1800" dirty="0" err="1">
                <a:solidFill>
                  <a:srgbClr val="002060"/>
                </a:solidFill>
              </a:rPr>
              <a:t>Petropavlovskikh</a:t>
            </a:r>
            <a:r>
              <a:rPr lang="en-US" sz="1800" dirty="0">
                <a:solidFill>
                  <a:srgbClr val="002060"/>
                </a:solidFill>
              </a:rPr>
              <a:t> et al., </a:t>
            </a:r>
            <a:r>
              <a:rPr lang="en-US" sz="1800" dirty="0">
                <a:solidFill>
                  <a:srgbClr val="002060"/>
                </a:solidFill>
                <a:hlinkClick r:id="rId3"/>
              </a:rPr>
              <a:t>https://doi.org/10.5194/amt-15-1849-2022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  <a:p>
            <a:pPr marL="834299" lvl="1" indent="-285750">
              <a:spcBef>
                <a:spcPts val="72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Updated uncertainty estimation of the retrievals. </a:t>
            </a:r>
          </a:p>
          <a:p>
            <a:pPr marL="285750" indent="-28575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FF0000"/>
                </a:solidFill>
              </a:rPr>
              <a:t>ozonesondes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</a:p>
          <a:p>
            <a:pPr marL="834299" lvl="1" indent="-285750">
              <a:spcBef>
                <a:spcPts val="72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02060"/>
                </a:solidFill>
              </a:rPr>
              <a:t>12 </a:t>
            </a:r>
            <a:r>
              <a:rPr lang="en-US" sz="1800" dirty="0">
                <a:solidFill>
                  <a:srgbClr val="002060"/>
                </a:solidFill>
              </a:rPr>
              <a:t>more sites homogenized, e.g. </a:t>
            </a:r>
            <a:r>
              <a:rPr lang="en-US" sz="1800" dirty="0" smtClean="0">
                <a:solidFill>
                  <a:srgbClr val="002060"/>
                </a:solidFill>
              </a:rPr>
              <a:t>OHP, Lauder, Arctic sites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(10-15/55 </a:t>
            </a:r>
            <a:r>
              <a:rPr lang="en-US" sz="1800" dirty="0">
                <a:solidFill>
                  <a:srgbClr val="002060"/>
                </a:solidFill>
              </a:rPr>
              <a:t>remaining</a:t>
            </a:r>
            <a:r>
              <a:rPr lang="en-US" sz="1800" dirty="0" smtClean="0">
                <a:solidFill>
                  <a:srgbClr val="002060"/>
                </a:solidFill>
              </a:rPr>
              <a:t>) </a:t>
            </a:r>
            <a:endParaRPr lang="en-US" sz="1800" dirty="0">
              <a:solidFill>
                <a:srgbClr val="002060"/>
              </a:solidFill>
            </a:endParaRPr>
          </a:p>
          <a:p>
            <a:pPr marL="834299" lvl="1" indent="-285750">
              <a:spcBef>
                <a:spcPts val="72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h</a:t>
            </a:r>
            <a:r>
              <a:rPr lang="en-US" sz="1800" dirty="0" smtClean="0">
                <a:solidFill>
                  <a:srgbClr val="002060"/>
                </a:solidFill>
              </a:rPr>
              <a:t>omogenized data available on ftp-server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Homogenized datasets and internal consistency 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27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28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29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7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245498" y="805643"/>
            <a:ext cx="10878549" cy="136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002060"/>
                </a:solidFill>
              </a:rPr>
              <a:t>Deliverable: </a:t>
            </a:r>
            <a:r>
              <a:rPr lang="en-GB" sz="2200" dirty="0">
                <a:solidFill>
                  <a:srgbClr val="002060"/>
                </a:solidFill>
              </a:rPr>
              <a:t>Homogenized free tropospheric ozone profile data, described at HEGIFTOM website, with same template for each dataset: 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x-none" sz="2800" dirty="0">
              <a:solidFill>
                <a:srgbClr val="002060"/>
              </a:solidFill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545F6DDA-1751-194C-8157-09BAD396C745}"/>
              </a:ext>
            </a:extLst>
          </p:cNvPr>
          <p:cNvSpPr txBox="1"/>
          <p:nvPr/>
        </p:nvSpPr>
        <p:spPr>
          <a:xfrm>
            <a:off x="1280984" y="1534295"/>
            <a:ext cx="9827708" cy="50897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20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endParaRPr lang="x-none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 (ftp, data archive, website,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e-mail address contact person, etc.). </a:t>
            </a:r>
            <a:endParaRPr lang="x-non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20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field description</a:t>
            </a:r>
            <a:endParaRPr lang="x-none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Measured data fields (and their units), incl. auxiliary data fields, available metadata. Data format</a:t>
            </a:r>
            <a:endParaRPr lang="x-non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 of homogenization procedure</a:t>
            </a:r>
            <a:endParaRPr lang="x-none" sz="2000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description of the steps taken to make the dataset (more) homogeneous within the network.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</a:pPr>
            <a:r>
              <a:rPr lang="en-US" sz="2000" b="1" dirty="0">
                <a:solidFill>
                  <a:srgbClr val="4F81B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management</a:t>
            </a:r>
            <a:endParaRPr lang="x-none" sz="2000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Flagging</a:t>
            </a:r>
            <a:endParaRPr lang="x-none" sz="16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  <a:endParaRPr lang="x-none" sz="16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Traceability</a:t>
            </a:r>
            <a:endParaRPr lang="x-none" sz="1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consistency</a:t>
            </a:r>
            <a:endParaRPr lang="x-none" sz="16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consistency</a:t>
            </a:r>
            <a:endParaRPr lang="x-none" sz="16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quality indicators</a:t>
            </a:r>
            <a:endParaRPr lang="x-none" sz="16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 of homogenized sites (name, geographical location, period of observations</a:t>
            </a:r>
            <a:r>
              <a:rPr lang="en-US" sz="1600" b="1" i="1" dirty="0" smtClean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600" b="1" i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8791" y="4760566"/>
            <a:ext cx="4724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F81B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solidFill>
                  <a:srgbClr val="4F81B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hegiftom.meteo.be/datasets</a:t>
            </a:r>
            <a:endParaRPr lang="en-US" sz="2400" dirty="0" smtClean="0">
              <a:solidFill>
                <a:srgbClr val="4F81B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4F81B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Homogenized datasets 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28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29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30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8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245498" y="805643"/>
            <a:ext cx="10878549" cy="136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002060"/>
                </a:solidFill>
              </a:rPr>
              <a:t>Deliverable: </a:t>
            </a:r>
            <a:r>
              <a:rPr lang="en-GB" sz="2200" dirty="0" smtClean="0">
                <a:solidFill>
                  <a:srgbClr val="002060"/>
                </a:solidFill>
              </a:rPr>
              <a:t>time series of different (partial) tropospheric ozone column amounts</a:t>
            </a:r>
            <a:endParaRPr lang="en-GB" sz="22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x-none" sz="28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4546" y="5944105"/>
            <a:ext cx="914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solidFill>
                  <a:srgbClr val="4F81B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solidFill>
                  <a:srgbClr val="4F81B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hegiftom.meteo.be/datasets/tropospheric-ozone-columns-trocs</a:t>
            </a:r>
            <a:endParaRPr lang="en-US" sz="2400" dirty="0" smtClean="0">
              <a:solidFill>
                <a:srgbClr val="4F81B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Homogenized datasets 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28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29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30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2026" y="1152021"/>
            <a:ext cx="78210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spcBef>
                <a:spcPts val="1000"/>
              </a:spcBef>
            </a:pPr>
            <a:endParaRPr 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P &gt; P_TP (WMO)</a:t>
            </a:r>
          </a:p>
          <a:p>
            <a:pPr marL="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P &gt; P (</a:t>
            </a:r>
            <a:r>
              <a:rPr lang="en-US" sz="2200" dirty="0" err="1">
                <a:solidFill>
                  <a:srgbClr val="002060"/>
                </a:solidFill>
              </a:rPr>
              <a:t>lat</a:t>
            </a:r>
            <a:r>
              <a:rPr lang="en-US" sz="2200" dirty="0">
                <a:solidFill>
                  <a:srgbClr val="002060"/>
                </a:solidFill>
              </a:rPr>
              <a:t>) (e.g. 150 </a:t>
            </a:r>
            <a:r>
              <a:rPr lang="en-US" sz="2200" dirty="0" err="1">
                <a:solidFill>
                  <a:srgbClr val="002060"/>
                </a:solidFill>
              </a:rPr>
              <a:t>hPa</a:t>
            </a:r>
            <a:r>
              <a:rPr lang="en-US" sz="2200" dirty="0">
                <a:solidFill>
                  <a:srgbClr val="002060"/>
                </a:solidFill>
              </a:rPr>
              <a:t> @ tropics, 400 </a:t>
            </a:r>
            <a:r>
              <a:rPr lang="en-US" sz="2200" dirty="0" err="1">
                <a:solidFill>
                  <a:srgbClr val="002060"/>
                </a:solidFill>
              </a:rPr>
              <a:t>hPa</a:t>
            </a:r>
            <a:r>
              <a:rPr lang="en-US" sz="2200" dirty="0">
                <a:solidFill>
                  <a:srgbClr val="002060"/>
                </a:solidFill>
              </a:rPr>
              <a:t> in polar regions)</a:t>
            </a:r>
          </a:p>
          <a:p>
            <a:pPr marL="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P &gt; 300 </a:t>
            </a:r>
            <a:r>
              <a:rPr lang="en-US" sz="2200" dirty="0" err="1">
                <a:solidFill>
                  <a:srgbClr val="002060"/>
                </a:solidFill>
              </a:rPr>
              <a:t>hPa</a:t>
            </a:r>
            <a:endParaRPr lang="en-US" sz="2200" dirty="0">
              <a:solidFill>
                <a:srgbClr val="002060"/>
              </a:solidFill>
            </a:endParaRPr>
          </a:p>
          <a:p>
            <a:pPr marL="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FT: 4 &lt; h &lt; 8 km  AND 700 </a:t>
            </a:r>
            <a:r>
              <a:rPr lang="en-US" sz="2200" dirty="0" err="1">
                <a:solidFill>
                  <a:srgbClr val="002060"/>
                </a:solidFill>
              </a:rPr>
              <a:t>hPa</a:t>
            </a:r>
            <a:r>
              <a:rPr lang="en-US" sz="2200" dirty="0">
                <a:solidFill>
                  <a:srgbClr val="002060"/>
                </a:solidFill>
              </a:rPr>
              <a:t> &gt; P &gt; 300 </a:t>
            </a:r>
            <a:r>
              <a:rPr lang="en-US" sz="2200" dirty="0" err="1">
                <a:solidFill>
                  <a:srgbClr val="002060"/>
                </a:solidFill>
              </a:rPr>
              <a:t>hPa</a:t>
            </a:r>
            <a:endParaRPr lang="en-US" sz="2200" dirty="0">
              <a:solidFill>
                <a:srgbClr val="002060"/>
              </a:solidFill>
            </a:endParaRPr>
          </a:p>
          <a:p>
            <a:pPr marL="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LT: h &lt; 4 km AND P &gt; 700 </a:t>
            </a:r>
            <a:r>
              <a:rPr lang="en-US" sz="2200" dirty="0" err="1">
                <a:solidFill>
                  <a:srgbClr val="002060"/>
                </a:solidFill>
              </a:rPr>
              <a:t>hPa</a:t>
            </a:r>
            <a:endParaRPr lang="en-US" sz="2200" dirty="0">
              <a:solidFill>
                <a:srgbClr val="002060"/>
              </a:solidFill>
            </a:endParaRPr>
          </a:p>
          <a:p>
            <a:pPr marL="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2060"/>
                </a:solidFill>
              </a:rPr>
              <a:t>BL: h &lt; 2 km 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8294255" y="1457142"/>
            <a:ext cx="221672" cy="775854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54834" y="1384880"/>
            <a:ext cx="2601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2 recommended TOAR-II tropospheric ozone column definitions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464171" y="3710105"/>
            <a:ext cx="11368028" cy="190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for all sites/techniques,  if feasible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provided </a:t>
            </a:r>
            <a:r>
              <a:rPr lang="en-US" sz="2200" dirty="0">
                <a:solidFill>
                  <a:srgbClr val="002060"/>
                </a:solidFill>
              </a:rPr>
              <a:t>for all measurements (</a:t>
            </a:r>
            <a:r>
              <a:rPr lang="en-US" sz="2200" b="1" dirty="0">
                <a:solidFill>
                  <a:srgbClr val="002060"/>
                </a:solidFill>
              </a:rPr>
              <a:t>L1</a:t>
            </a:r>
            <a:r>
              <a:rPr lang="en-US" sz="2200" dirty="0">
                <a:solidFill>
                  <a:srgbClr val="002060"/>
                </a:solidFill>
              </a:rPr>
              <a:t>), together with daily means (</a:t>
            </a:r>
            <a:r>
              <a:rPr lang="en-US" sz="2200" b="1" dirty="0">
                <a:solidFill>
                  <a:srgbClr val="002060"/>
                </a:solidFill>
              </a:rPr>
              <a:t>L2</a:t>
            </a:r>
            <a:r>
              <a:rPr lang="en-US" sz="2200" dirty="0">
                <a:solidFill>
                  <a:srgbClr val="002060"/>
                </a:solidFill>
              </a:rPr>
              <a:t>) and monthly means (</a:t>
            </a:r>
            <a:r>
              <a:rPr lang="en-US" sz="2200" b="1" dirty="0">
                <a:solidFill>
                  <a:srgbClr val="002060"/>
                </a:solidFill>
              </a:rPr>
              <a:t>L3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available in DU or ppb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u</a:t>
            </a:r>
            <a:r>
              <a:rPr lang="en-US" sz="2200" dirty="0" smtClean="0">
                <a:solidFill>
                  <a:srgbClr val="002060"/>
                </a:solidFill>
              </a:rPr>
              <a:t>ncertainties included (random, systematic, total, statistical)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s</a:t>
            </a:r>
            <a:r>
              <a:rPr lang="en-US" sz="2200" dirty="0" smtClean="0">
                <a:solidFill>
                  <a:srgbClr val="002060"/>
                </a:solidFill>
              </a:rPr>
              <a:t>imple csv files, with readme files per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FAFD-9677-9E45-9919-5DE72DC0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785" y="6464201"/>
            <a:ext cx="2743200" cy="365125"/>
          </a:xfrm>
        </p:spPr>
        <p:txBody>
          <a:bodyPr/>
          <a:lstStyle/>
          <a:p>
            <a:fld id="{291BF145-AF19-F749-8A63-A2EC1618D0EB}" type="slidenum">
              <a:rPr lang="x-none" smtClean="0">
                <a:solidFill>
                  <a:schemeClr val="bg1"/>
                </a:solidFill>
              </a:rPr>
              <a:t>9</a:t>
            </a:fld>
            <a:endParaRPr lang="x-none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6834FB-2BF4-F240-8A8A-A9EBAEE34DEB}"/>
              </a:ext>
            </a:extLst>
          </p:cNvPr>
          <p:cNvSpPr txBox="1">
            <a:spLocks/>
          </p:cNvSpPr>
          <p:nvPr/>
        </p:nvSpPr>
        <p:spPr>
          <a:xfrm>
            <a:off x="245498" y="805643"/>
            <a:ext cx="10878549" cy="136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002060"/>
                </a:solidFill>
              </a:rPr>
              <a:t>Deliverable: </a:t>
            </a:r>
            <a:r>
              <a:rPr lang="en-GB" sz="2200" dirty="0" smtClean="0">
                <a:solidFill>
                  <a:srgbClr val="002060"/>
                </a:solidFill>
              </a:rPr>
              <a:t>@ Lauder (</a:t>
            </a:r>
            <a:r>
              <a:rPr lang="en-GB" sz="2200" dirty="0" err="1" smtClean="0">
                <a:solidFill>
                  <a:srgbClr val="002060"/>
                </a:solidFill>
              </a:rPr>
              <a:t>Björklund</a:t>
            </a:r>
            <a:r>
              <a:rPr lang="en-GB" sz="2200" dirty="0" smtClean="0">
                <a:solidFill>
                  <a:srgbClr val="002060"/>
                </a:solidFill>
              </a:rPr>
              <a:t> et al., 2024), between IAGOS and </a:t>
            </a:r>
            <a:r>
              <a:rPr lang="en-GB" sz="2200" dirty="0" err="1" smtClean="0">
                <a:solidFill>
                  <a:srgbClr val="002060"/>
                </a:solidFill>
              </a:rPr>
              <a:t>sondes</a:t>
            </a:r>
            <a:r>
              <a:rPr lang="en-GB" sz="2200" dirty="0" smtClean="0">
                <a:solidFill>
                  <a:srgbClr val="002060"/>
                </a:solidFill>
              </a:rPr>
              <a:t> (Wang et al., 2024)</a:t>
            </a:r>
            <a:endParaRPr lang="en-GB" sz="22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x-none" sz="2800" dirty="0">
              <a:solidFill>
                <a:srgbClr val="002060"/>
              </a:solidFill>
            </a:endParaRPr>
          </a:p>
        </p:txBody>
      </p:sp>
      <p:sp>
        <p:nvSpPr>
          <p:cNvPr id="22" name="Footer Placeholder 16">
            <a:extLst>
              <a:ext uri="{FF2B5EF4-FFF2-40B4-BE49-F238E27FC236}">
                <a16:creationId xmlns:a16="http://schemas.microsoft.com/office/drawing/2014/main" id="{A6DAF5F1-91B1-2F49-B3FD-DCE6A01D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7292" y="6554576"/>
            <a:ext cx="56896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NDACC SC Meeting, Santiago de Chile, 11-15 November 2024 </a:t>
            </a:r>
            <a:endParaRPr lang="x-non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E6560E-B4B6-C443-9424-5549090EFB79}"/>
              </a:ext>
            </a:extLst>
          </p:cNvPr>
          <p:cNvSpPr/>
          <p:nvPr/>
        </p:nvSpPr>
        <p:spPr>
          <a:xfrm>
            <a:off x="876299" y="168438"/>
            <a:ext cx="10077451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Intercomparisons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x-none" sz="3200" dirty="0"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1069543" y="168438"/>
            <a:ext cx="982092" cy="801529"/>
            <a:chOff x="10595140" y="398336"/>
            <a:chExt cx="1595559" cy="1467959"/>
          </a:xfrm>
        </p:grpSpPr>
        <p:pic>
          <p:nvPicPr>
            <p:cNvPr id="28" name="Grafik 4">
              <a:extLst>
                <a:ext uri="{FF2B5EF4-FFF2-40B4-BE49-F238E27FC236}">
                  <a16:creationId xmlns:a16="http://schemas.microsoft.com/office/drawing/2014/main" id="{78914706-F5BA-A5F2-8A24-449C0A90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140" y="398336"/>
              <a:ext cx="1239050" cy="1251204"/>
            </a:xfrm>
            <a:prstGeom prst="rect">
              <a:avLst/>
            </a:prstGeom>
          </p:spPr>
        </p:pic>
        <p:sp>
          <p:nvSpPr>
            <p:cNvPr id="29" name="Textfeld 11">
              <a:extLst>
                <a:ext uri="{FF2B5EF4-FFF2-40B4-BE49-F238E27FC236}">
                  <a16:creationId xmlns:a16="http://schemas.microsoft.com/office/drawing/2014/main" id="{A082D116-5040-E973-0352-18DC0EC56872}"/>
                </a:ext>
              </a:extLst>
            </p:cNvPr>
            <p:cNvSpPr txBox="1"/>
            <p:nvPr/>
          </p:nvSpPr>
          <p:spPr>
            <a:xfrm rot="20484441">
              <a:off x="11062002" y="1436190"/>
              <a:ext cx="1128697" cy="43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800" b="1" dirty="0">
                  <a:solidFill>
                    <a:srgbClr val="78BA20"/>
                  </a:solidFill>
                  <a:latin typeface="Brush Script MT" panose="03060802040406070304" pitchFamily="66" charset="0"/>
                </a:rPr>
                <a:t>Phase</a:t>
              </a:r>
            </a:p>
          </p:txBody>
        </p:sp>
        <p:sp>
          <p:nvSpPr>
            <p:cNvPr id="30" name="Textfeld 17">
              <a:extLst>
                <a:ext uri="{FF2B5EF4-FFF2-40B4-BE49-F238E27FC236}">
                  <a16:creationId xmlns:a16="http://schemas.microsoft.com/office/drawing/2014/main" id="{FCD892FE-D3D0-C5B6-E839-455B762F5D04}"/>
                </a:ext>
              </a:extLst>
            </p:cNvPr>
            <p:cNvSpPr txBox="1"/>
            <p:nvPr/>
          </p:nvSpPr>
          <p:spPr>
            <a:xfrm rot="20442794">
              <a:off x="11811294" y="1216144"/>
              <a:ext cx="32252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000" dirty="0" smtClean="0">
                  <a:solidFill>
                    <a:srgbClr val="78BA20"/>
                  </a:solidFill>
                  <a:latin typeface="Franklin Gothic Medium" panose="020B0603020102020204" pitchFamily="34" charset="0"/>
                </a:rPr>
                <a:t>II</a:t>
              </a:r>
              <a:endParaRPr lang="de-DE" sz="2000" dirty="0">
                <a:solidFill>
                  <a:srgbClr val="78BA20"/>
                </a:solidFill>
                <a:latin typeface="Franklin Gothic Medium" panose="020B06030201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072D197-8D46-C62F-BD17-FD52D176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" y="59919"/>
            <a:ext cx="732124" cy="7402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4032000"/>
            <a:ext cx="3679200" cy="262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32000"/>
            <a:ext cx="3679200" cy="262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1296000"/>
            <a:ext cx="3679200" cy="2628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6000"/>
            <a:ext cx="3679200" cy="262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1296000"/>
            <a:ext cx="3679200" cy="2628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4032000"/>
            <a:ext cx="36792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7225</TotalTime>
  <Words>1802</Words>
  <Application>Microsoft Office PowerPoint</Application>
  <PresentationFormat>Widescreen</PresentationFormat>
  <Paragraphs>256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Brush Script MT</vt:lpstr>
      <vt:lpstr>Calibri</vt:lpstr>
      <vt:lpstr>Calibri Light</vt:lpstr>
      <vt:lpstr>Cambria</vt:lpstr>
      <vt:lpstr>Courier New</vt:lpstr>
      <vt:lpstr>Franklin Gothic Medium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Roeland Van Malderen</dc:creator>
  <cp:lastModifiedBy>Roeland Van Malderen</cp:lastModifiedBy>
  <cp:revision>288</cp:revision>
  <dcterms:created xsi:type="dcterms:W3CDTF">2020-11-23T20:03:52Z</dcterms:created>
  <dcterms:modified xsi:type="dcterms:W3CDTF">2024-11-12T19:51:38Z</dcterms:modified>
</cp:coreProperties>
</file>