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0" r:id="rId2"/>
  </p:sldMasterIdLst>
  <p:notesMasterIdLst>
    <p:notesMasterId r:id="rId26"/>
  </p:notesMasterIdLst>
  <p:sldIdLst>
    <p:sldId id="256" r:id="rId3"/>
    <p:sldId id="386" r:id="rId4"/>
    <p:sldId id="387" r:id="rId5"/>
    <p:sldId id="389" r:id="rId6"/>
    <p:sldId id="394" r:id="rId7"/>
    <p:sldId id="406" r:id="rId8"/>
    <p:sldId id="396" r:id="rId9"/>
    <p:sldId id="395" r:id="rId10"/>
    <p:sldId id="397" r:id="rId11"/>
    <p:sldId id="400" r:id="rId12"/>
    <p:sldId id="402" r:id="rId13"/>
    <p:sldId id="398" r:id="rId14"/>
    <p:sldId id="399" r:id="rId15"/>
    <p:sldId id="391" r:id="rId16"/>
    <p:sldId id="390" r:id="rId17"/>
    <p:sldId id="388" r:id="rId18"/>
    <p:sldId id="401" r:id="rId19"/>
    <p:sldId id="403" r:id="rId20"/>
    <p:sldId id="404" r:id="rId21"/>
    <p:sldId id="393" r:id="rId22"/>
    <p:sldId id="392" r:id="rId23"/>
    <p:sldId id="385" r:id="rId24"/>
    <p:sldId id="405" r:id="rId25"/>
  </p:sldIdLst>
  <p:sldSz cx="9144000" cy="6858000" type="screen4x3"/>
  <p:notesSz cx="7099300" cy="10234613"/>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76092"/>
    <a:srgbClr val="3333FF"/>
    <a:srgbClr val="9900CC"/>
    <a:srgbClr val="04406B"/>
    <a:srgbClr val="CC0099"/>
    <a:srgbClr val="003366"/>
    <a:srgbClr val="FFFF00"/>
    <a:srgbClr val="FFE1E1"/>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1260" autoAdjust="0"/>
  </p:normalViewPr>
  <p:slideViewPr>
    <p:cSldViewPr>
      <p:cViewPr varScale="1">
        <p:scale>
          <a:sx n="72" d="100"/>
          <a:sy n="72" d="100"/>
        </p:scale>
        <p:origin x="-20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809B005B-5470-42C4-A617-156653ED44A4}" type="datetimeFigureOut">
              <a:rPr lang="fr-BE" smtClean="0"/>
              <a:t>16/06/2014</a:t>
            </a:fld>
            <a:endParaRPr lang="fr-BE"/>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7C4028CC-0C9E-47BF-B932-DED47832B43D}" type="slidenum">
              <a:rPr lang="fr-BE" smtClean="0"/>
              <a:t>‹#›</a:t>
            </a:fld>
            <a:endParaRPr lang="fr-BE"/>
          </a:p>
        </p:txBody>
      </p:sp>
    </p:spTree>
    <p:extLst>
      <p:ext uri="{BB962C8B-B14F-4D97-AF65-F5344CB8AC3E}">
        <p14:creationId xmlns:p14="http://schemas.microsoft.com/office/powerpoint/2010/main" val="113142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C4028CC-0C9E-47BF-B932-DED47832B43D}" type="slidenum">
              <a:rPr lang="fr-BE" smtClean="0"/>
              <a:t>4</a:t>
            </a:fld>
            <a:endParaRPr lang="fr-BE"/>
          </a:p>
        </p:txBody>
      </p:sp>
    </p:spTree>
    <p:extLst>
      <p:ext uri="{BB962C8B-B14F-4D97-AF65-F5344CB8AC3E}">
        <p14:creationId xmlns:p14="http://schemas.microsoft.com/office/powerpoint/2010/main" val="367316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C4028CC-0C9E-47BF-B932-DED47832B43D}" type="slidenum">
              <a:rPr lang="fr-BE" smtClean="0"/>
              <a:t>5</a:t>
            </a:fld>
            <a:endParaRPr lang="fr-BE"/>
          </a:p>
        </p:txBody>
      </p:sp>
    </p:spTree>
    <p:extLst>
      <p:ext uri="{BB962C8B-B14F-4D97-AF65-F5344CB8AC3E}">
        <p14:creationId xmlns:p14="http://schemas.microsoft.com/office/powerpoint/2010/main" val="367316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C4028CC-0C9E-47BF-B932-DED47832B43D}" type="slidenum">
              <a:rPr lang="fr-BE" smtClean="0"/>
              <a:t>7</a:t>
            </a:fld>
            <a:endParaRPr lang="fr-BE"/>
          </a:p>
        </p:txBody>
      </p:sp>
    </p:spTree>
    <p:extLst>
      <p:ext uri="{BB962C8B-B14F-4D97-AF65-F5344CB8AC3E}">
        <p14:creationId xmlns:p14="http://schemas.microsoft.com/office/powerpoint/2010/main" val="367316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C4028CC-0C9E-47BF-B932-DED47832B43D}" type="slidenum">
              <a:rPr lang="fr-BE" smtClean="0"/>
              <a:t>8</a:t>
            </a:fld>
            <a:endParaRPr lang="fr-BE"/>
          </a:p>
        </p:txBody>
      </p:sp>
    </p:spTree>
    <p:extLst>
      <p:ext uri="{BB962C8B-B14F-4D97-AF65-F5344CB8AC3E}">
        <p14:creationId xmlns:p14="http://schemas.microsoft.com/office/powerpoint/2010/main" val="367316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C4028CC-0C9E-47BF-B932-DED47832B43D}" type="slidenum">
              <a:rPr lang="fr-BE" smtClean="0"/>
              <a:t>9</a:t>
            </a:fld>
            <a:endParaRPr lang="fr-BE"/>
          </a:p>
        </p:txBody>
      </p:sp>
    </p:spTree>
    <p:extLst>
      <p:ext uri="{BB962C8B-B14F-4D97-AF65-F5344CB8AC3E}">
        <p14:creationId xmlns:p14="http://schemas.microsoft.com/office/powerpoint/2010/main" val="367316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C4028CC-0C9E-47BF-B932-DED47832B43D}" type="slidenum">
              <a:rPr lang="fr-BE" smtClean="0"/>
              <a:t>10</a:t>
            </a:fld>
            <a:endParaRPr lang="fr-BE"/>
          </a:p>
        </p:txBody>
      </p:sp>
    </p:spTree>
    <p:extLst>
      <p:ext uri="{BB962C8B-B14F-4D97-AF65-F5344CB8AC3E}">
        <p14:creationId xmlns:p14="http://schemas.microsoft.com/office/powerpoint/2010/main" val="367316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C4028CC-0C9E-47BF-B932-DED47832B43D}" type="slidenum">
              <a:rPr lang="fr-BE" smtClean="0"/>
              <a:t>14</a:t>
            </a:fld>
            <a:endParaRPr lang="fr-BE"/>
          </a:p>
        </p:txBody>
      </p:sp>
    </p:spTree>
    <p:extLst>
      <p:ext uri="{BB962C8B-B14F-4D97-AF65-F5344CB8AC3E}">
        <p14:creationId xmlns:p14="http://schemas.microsoft.com/office/powerpoint/2010/main" val="367316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C4028CC-0C9E-47BF-B932-DED47832B43D}" type="slidenum">
              <a:rPr lang="fr-BE" smtClean="0"/>
              <a:t>15</a:t>
            </a:fld>
            <a:endParaRPr lang="fr-BE"/>
          </a:p>
        </p:txBody>
      </p:sp>
    </p:spTree>
    <p:extLst>
      <p:ext uri="{BB962C8B-B14F-4D97-AF65-F5344CB8AC3E}">
        <p14:creationId xmlns:p14="http://schemas.microsoft.com/office/powerpoint/2010/main" val="367316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4"/>
          <p:cNvSpPr txBox="1">
            <a:spLocks/>
          </p:cNvSpPr>
          <p:nvPr userDrawn="1"/>
        </p:nvSpPr>
        <p:spPr>
          <a:xfrm>
            <a:off x="3276600" y="6553200"/>
            <a:ext cx="2743200" cy="365125"/>
          </a:xfrm>
          <a:prstGeom prst="rect">
            <a:avLst/>
          </a:prstGeom>
        </p:spPr>
        <p:txBody>
          <a:bodyPr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defRPr/>
            </a:pPr>
            <a:r>
              <a:rPr lang="fr-FR" smtClean="0"/>
              <a:t>IGARSS 2012 – 22-27 July - Munich</a:t>
            </a:r>
            <a:endParaRPr lang="en-US" dirty="0" smtClean="0"/>
          </a:p>
        </p:txBody>
      </p:sp>
    </p:spTree>
    <p:extLst>
      <p:ext uri="{BB962C8B-B14F-4D97-AF65-F5344CB8AC3E}">
        <p14:creationId xmlns:p14="http://schemas.microsoft.com/office/powerpoint/2010/main" val="248274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53B7F70-96FC-4D8F-BE92-0683E480040C}"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13A72DCF-F038-48F7-BC27-0A436E92850A}" type="slidenum">
              <a:rPr lang="en-US"/>
              <a:pPr>
                <a:defRPr/>
              </a:pPr>
              <a:t>‹#›</a:t>
            </a:fld>
            <a:endParaRPr lang="en-US"/>
          </a:p>
        </p:txBody>
      </p:sp>
    </p:spTree>
    <p:extLst>
      <p:ext uri="{BB962C8B-B14F-4D97-AF65-F5344CB8AC3E}">
        <p14:creationId xmlns:p14="http://schemas.microsoft.com/office/powerpoint/2010/main" val="202714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A33F9EE-72E3-447F-917A-8AA593131C3F}"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C4C5A76-AAC8-452E-9E1A-37712B5AC2A2}" type="slidenum">
              <a:rPr lang="en-US"/>
              <a:pPr>
                <a:defRPr/>
              </a:pPr>
              <a:t>‹#›</a:t>
            </a:fld>
            <a:endParaRPr lang="en-US"/>
          </a:p>
        </p:txBody>
      </p:sp>
    </p:spTree>
    <p:extLst>
      <p:ext uri="{BB962C8B-B14F-4D97-AF65-F5344CB8AC3E}">
        <p14:creationId xmlns:p14="http://schemas.microsoft.com/office/powerpoint/2010/main" val="3598511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a:xfrm>
            <a:off x="0" y="6248400"/>
            <a:ext cx="9144000" cy="634607"/>
          </a:xfrm>
          <a:prstGeom prst="rect">
            <a:avLst/>
          </a:prstGeom>
          <a:solidFill>
            <a:schemeClr val="bg1">
              <a:lumMod val="95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extBox 2"/>
          <p:cNvSpPr txBox="1">
            <a:spLocks noChangeArrowheads="1"/>
          </p:cNvSpPr>
          <p:nvPr userDrawn="1"/>
        </p:nvSpPr>
        <p:spPr bwMode="auto">
          <a:xfrm>
            <a:off x="0" y="6563485"/>
            <a:ext cx="3810000" cy="261610"/>
          </a:xfrm>
          <a:prstGeom prst="rect">
            <a:avLst/>
          </a:prstGeom>
          <a:noFill/>
          <a:ln>
            <a:noFill/>
          </a:ln>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r>
              <a:rPr lang="fr-FR" sz="1100" b="1" dirty="0" smtClean="0">
                <a:solidFill>
                  <a:srgbClr val="376092"/>
                </a:solidFill>
              </a:rPr>
              <a:t>INSPIRE </a:t>
            </a:r>
            <a:r>
              <a:rPr lang="fr-FR" sz="1100" b="1" dirty="0" err="1" smtClean="0">
                <a:solidFill>
                  <a:srgbClr val="376092"/>
                </a:solidFill>
              </a:rPr>
              <a:t>Conference</a:t>
            </a:r>
            <a:r>
              <a:rPr lang="fr-FR" sz="1100" b="1" dirty="0" smtClean="0">
                <a:solidFill>
                  <a:srgbClr val="376092"/>
                </a:solidFill>
              </a:rPr>
              <a:t> 2014 – Aalborg – 18-20 </a:t>
            </a:r>
            <a:r>
              <a:rPr lang="fr-FR" sz="1100" b="1" dirty="0" err="1" smtClean="0">
                <a:solidFill>
                  <a:srgbClr val="376092"/>
                </a:solidFill>
              </a:rPr>
              <a:t>June</a:t>
            </a:r>
            <a:r>
              <a:rPr lang="fr-FR" sz="1100" b="1" dirty="0" smtClean="0">
                <a:solidFill>
                  <a:srgbClr val="376092"/>
                </a:solidFill>
              </a:rPr>
              <a:t> 2014</a:t>
            </a:r>
            <a:endParaRPr lang="en-US" sz="1100" b="1" dirty="0" smtClean="0">
              <a:solidFill>
                <a:srgbClr val="376092"/>
              </a:solidFill>
            </a:endParaRPr>
          </a:p>
        </p:txBody>
      </p:sp>
      <p:grpSp>
        <p:nvGrpSpPr>
          <p:cNvPr id="6" name="Group 5"/>
          <p:cNvGrpSpPr/>
          <p:nvPr userDrawn="1"/>
        </p:nvGrpSpPr>
        <p:grpSpPr>
          <a:xfrm>
            <a:off x="7677150" y="6371155"/>
            <a:ext cx="1430920" cy="414912"/>
            <a:chOff x="7550189" y="6263445"/>
            <a:chExt cx="1576931" cy="561650"/>
          </a:xfrm>
        </p:grpSpPr>
        <p:pic>
          <p:nvPicPr>
            <p:cNvPr id="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0189" y="6674282"/>
              <a:ext cx="1190625" cy="15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6120" y="6263445"/>
              <a:ext cx="381000" cy="5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86400" y="6310579"/>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3730" y="6310579"/>
            <a:ext cx="377372" cy="475488"/>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10472" y="6310579"/>
            <a:ext cx="517128" cy="514517"/>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72200" y="6473199"/>
            <a:ext cx="914400" cy="286215"/>
          </a:xfrm>
          <a:prstGeom prst="rect">
            <a:avLst/>
          </a:prstGeom>
        </p:spPr>
      </p:pic>
    </p:spTree>
    <p:extLst>
      <p:ext uri="{BB962C8B-B14F-4D97-AF65-F5344CB8AC3E}">
        <p14:creationId xmlns:p14="http://schemas.microsoft.com/office/powerpoint/2010/main" val="400935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646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154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4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124200" y="6462713"/>
            <a:ext cx="2667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defRPr/>
            </a:pPr>
            <a:r>
              <a:rPr lang="fr-FR" sz="1200" smtClean="0">
                <a:solidFill>
                  <a:srgbClr val="254061"/>
                </a:solidFill>
              </a:rPr>
              <a:t>IGARSS 2012 – 22-27 July - Munich</a:t>
            </a:r>
            <a:endParaRPr lang="en-US" sz="1200" smtClean="0">
              <a:solidFill>
                <a:srgbClr val="254061"/>
              </a:solidFill>
            </a:endParaRPr>
          </a:p>
        </p:txBody>
      </p:sp>
    </p:spTree>
    <p:extLst>
      <p:ext uri="{BB962C8B-B14F-4D97-AF65-F5344CB8AC3E}">
        <p14:creationId xmlns:p14="http://schemas.microsoft.com/office/powerpoint/2010/main" val="134248506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C58C9B8D-1F59-4265-8907-EF0260FE9080}"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E6A0867-087D-497A-8C81-511B4FB279E5}" type="slidenum">
              <a:rPr lang="en-US"/>
              <a:pPr>
                <a:defRPr/>
              </a:pPr>
              <a:t>‹#›</a:t>
            </a:fld>
            <a:endParaRPr lang="en-US"/>
          </a:p>
        </p:txBody>
      </p:sp>
    </p:spTree>
    <p:extLst>
      <p:ext uri="{BB962C8B-B14F-4D97-AF65-F5344CB8AC3E}">
        <p14:creationId xmlns:p14="http://schemas.microsoft.com/office/powerpoint/2010/main" val="3666204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18DC61C0-A88C-43D5-ACEC-36E312D2847E}"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3F960999-3E87-4B16-83A9-056BA1305D12}" type="slidenum">
              <a:rPr lang="en-US"/>
              <a:pPr>
                <a:defRPr/>
              </a:pPr>
              <a:t>‹#›</a:t>
            </a:fld>
            <a:endParaRPr lang="en-US"/>
          </a:p>
        </p:txBody>
      </p:sp>
    </p:spTree>
    <p:extLst>
      <p:ext uri="{BB962C8B-B14F-4D97-AF65-F5344CB8AC3E}">
        <p14:creationId xmlns:p14="http://schemas.microsoft.com/office/powerpoint/2010/main" val="2400915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5612038-B112-49DD-AE6E-EC2F81A463AD}"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1A8AEA9D-C8D0-403A-A99E-16931CD1F4D4}" type="slidenum">
              <a:rPr lang="en-US"/>
              <a:pPr>
                <a:defRPr/>
              </a:pPr>
              <a:t>‹#›</a:t>
            </a:fld>
            <a:endParaRPr lang="en-US"/>
          </a:p>
        </p:txBody>
      </p:sp>
    </p:spTree>
    <p:extLst>
      <p:ext uri="{BB962C8B-B14F-4D97-AF65-F5344CB8AC3E}">
        <p14:creationId xmlns:p14="http://schemas.microsoft.com/office/powerpoint/2010/main" val="216017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BB6F25BF-3DB9-417C-BB1D-5D05004C951E}"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5212B0D-2BD0-4F67-80D9-30A21EA57349}" type="slidenum">
              <a:rPr lang="en-US"/>
              <a:pPr>
                <a:defRPr/>
              </a:pPr>
              <a:t>‹#›</a:t>
            </a:fld>
            <a:endParaRPr lang="en-US"/>
          </a:p>
        </p:txBody>
      </p:sp>
    </p:spTree>
    <p:extLst>
      <p:ext uri="{BB962C8B-B14F-4D97-AF65-F5344CB8AC3E}">
        <p14:creationId xmlns:p14="http://schemas.microsoft.com/office/powerpoint/2010/main" val="140320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87F0584-2A6B-4E90-914D-1BF800F0847C}" type="datetimeFigureOut">
              <a:rPr lang="en-US"/>
              <a:pPr>
                <a:defRPr/>
              </a:pPr>
              <a:t>6/16/2014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C05AA0A-5021-42E1-BD76-A187A7825FBC}" type="slidenum">
              <a:rPr lang="en-US"/>
              <a:pPr>
                <a:defRPr/>
              </a:pPr>
              <a:t>‹#›</a:t>
            </a:fld>
            <a:endParaRPr lang="en-US"/>
          </a:p>
        </p:txBody>
      </p:sp>
    </p:spTree>
    <p:extLst>
      <p:ext uri="{BB962C8B-B14F-4D97-AF65-F5344CB8AC3E}">
        <p14:creationId xmlns:p14="http://schemas.microsoft.com/office/powerpoint/2010/main" val="149913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8549BD95-D499-496F-BFD9-2D2A91DF90CB}" type="datetimeFigureOut">
              <a:rPr lang="en-US"/>
              <a:pPr>
                <a:defRPr/>
              </a:pPr>
              <a:t>6/16/2014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A61745F-F2C8-42FC-8876-2313A458862B}" type="slidenum">
              <a:rPr lang="en-US"/>
              <a:pPr>
                <a:defRPr/>
              </a:pPr>
              <a:t>‹#›</a:t>
            </a:fld>
            <a:endParaRPr lang="en-US"/>
          </a:p>
        </p:txBody>
      </p:sp>
    </p:spTree>
    <p:extLst>
      <p:ext uri="{BB962C8B-B14F-4D97-AF65-F5344CB8AC3E}">
        <p14:creationId xmlns:p14="http://schemas.microsoft.com/office/powerpoint/2010/main" val="2492373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5F1E78B-A76F-4013-BF4A-6C9A8614B226}" type="datetimeFigureOut">
              <a:rPr lang="en-US"/>
              <a:pPr>
                <a:defRPr/>
              </a:pPr>
              <a:t>6/16/2014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828D022-76AF-4411-93B1-9DDC5ABB5552}" type="slidenum">
              <a:rPr lang="en-US"/>
              <a:pPr>
                <a:defRPr/>
              </a:pPr>
              <a:t>‹#›</a:t>
            </a:fld>
            <a:endParaRPr lang="en-US"/>
          </a:p>
        </p:txBody>
      </p:sp>
    </p:spTree>
    <p:extLst>
      <p:ext uri="{BB962C8B-B14F-4D97-AF65-F5344CB8AC3E}">
        <p14:creationId xmlns:p14="http://schemas.microsoft.com/office/powerpoint/2010/main" val="1564709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3693E26-C119-422D-A3E2-54151F63A60F}" type="datetimeFigureOut">
              <a:rPr lang="en-US"/>
              <a:pPr>
                <a:defRPr/>
              </a:pPr>
              <a:t>6/16/2014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106B96A-6544-4316-87AE-B174D0678207}" type="slidenum">
              <a:rPr lang="en-US"/>
              <a:pPr>
                <a:defRPr/>
              </a:pPr>
              <a:t>‹#›</a:t>
            </a:fld>
            <a:endParaRPr lang="en-US"/>
          </a:p>
        </p:txBody>
      </p:sp>
    </p:spTree>
    <p:extLst>
      <p:ext uri="{BB962C8B-B14F-4D97-AF65-F5344CB8AC3E}">
        <p14:creationId xmlns:p14="http://schemas.microsoft.com/office/powerpoint/2010/main" val="3428123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C7DF6337-C411-4C7C-8147-4E62E085584D}" type="datetimeFigureOut">
              <a:rPr lang="en-US"/>
              <a:pPr>
                <a:defRPr/>
              </a:pPr>
              <a:t>6/16/2014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0C191917-17BD-4991-BC02-05B107B88CA6}" type="slidenum">
              <a:rPr lang="en-US"/>
              <a:pPr>
                <a:defRPr/>
              </a:pPr>
              <a:t>‹#›</a:t>
            </a:fld>
            <a:endParaRPr lang="en-US"/>
          </a:p>
        </p:txBody>
      </p:sp>
    </p:spTree>
    <p:extLst>
      <p:ext uri="{BB962C8B-B14F-4D97-AF65-F5344CB8AC3E}">
        <p14:creationId xmlns:p14="http://schemas.microsoft.com/office/powerpoint/2010/main" val="15708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65D882B-1812-4F8D-A4E7-E93E542971BD}" type="datetimeFigureOut">
              <a:rPr lang="en-US"/>
              <a:pPr>
                <a:defRPr/>
              </a:pPr>
              <a:t>6/16/2014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F8A29AC-CF1B-411A-99F7-C06AB73E557F}" type="slidenum">
              <a:rPr lang="en-US"/>
              <a:pPr>
                <a:defRPr/>
              </a:pPr>
              <a:t>‹#›</a:t>
            </a:fld>
            <a:endParaRPr lang="en-US"/>
          </a:p>
        </p:txBody>
      </p:sp>
    </p:spTree>
    <p:extLst>
      <p:ext uri="{BB962C8B-B14F-4D97-AF65-F5344CB8AC3E}">
        <p14:creationId xmlns:p14="http://schemas.microsoft.com/office/powerpoint/2010/main" val="324215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694702A8-28BF-46FA-A57E-87FA0E748E3C}"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6A232B50-1BAF-4C96-94BB-A99EA660321D}" type="slidenum">
              <a:rPr lang="en-US"/>
              <a:pPr>
                <a:defRPr/>
              </a:pPr>
              <a:t>‹#›</a:t>
            </a:fld>
            <a:endParaRPr lang="en-US"/>
          </a:p>
        </p:txBody>
      </p:sp>
    </p:spTree>
    <p:extLst>
      <p:ext uri="{BB962C8B-B14F-4D97-AF65-F5344CB8AC3E}">
        <p14:creationId xmlns:p14="http://schemas.microsoft.com/office/powerpoint/2010/main" val="1596391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E42667B-C4A2-4DD1-B47F-E082635E0352}"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06A88ED-3B2E-4E0B-ACDA-EA589EECF614}" type="slidenum">
              <a:rPr lang="en-US"/>
              <a:pPr>
                <a:defRPr/>
              </a:pPr>
              <a:t>‹#›</a:t>
            </a:fld>
            <a:endParaRPr lang="en-US"/>
          </a:p>
        </p:txBody>
      </p:sp>
    </p:spTree>
    <p:extLst>
      <p:ext uri="{BB962C8B-B14F-4D97-AF65-F5344CB8AC3E}">
        <p14:creationId xmlns:p14="http://schemas.microsoft.com/office/powerpoint/2010/main" val="220685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5829ACFB-DEFA-490B-8B4B-5FC8F8991964}" type="datetimeFigureOut">
              <a:rPr lang="en-US"/>
              <a:pPr>
                <a:defRPr/>
              </a:pPr>
              <a:t>6/16/2014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2B96040-294E-4046-BFC7-DCBE56C1F64D}" type="slidenum">
              <a:rPr lang="en-US"/>
              <a:pPr>
                <a:defRPr/>
              </a:pPr>
              <a:t>‹#›</a:t>
            </a:fld>
            <a:endParaRPr lang="en-US"/>
          </a:p>
        </p:txBody>
      </p:sp>
    </p:spTree>
    <p:extLst>
      <p:ext uri="{BB962C8B-B14F-4D97-AF65-F5344CB8AC3E}">
        <p14:creationId xmlns:p14="http://schemas.microsoft.com/office/powerpoint/2010/main" val="123976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66DB3C6-12FE-41AB-8C07-64090ED08F41}" type="datetimeFigureOut">
              <a:rPr lang="en-US"/>
              <a:pPr>
                <a:defRPr/>
              </a:pPr>
              <a:t>6/16/2014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4F3377D-B95D-49D3-BA6B-F1F918687C8F}" type="slidenum">
              <a:rPr lang="en-US"/>
              <a:pPr>
                <a:defRPr/>
              </a:pPr>
              <a:t>‹#›</a:t>
            </a:fld>
            <a:endParaRPr lang="en-US"/>
          </a:p>
        </p:txBody>
      </p:sp>
    </p:spTree>
    <p:extLst>
      <p:ext uri="{BB962C8B-B14F-4D97-AF65-F5344CB8AC3E}">
        <p14:creationId xmlns:p14="http://schemas.microsoft.com/office/powerpoint/2010/main" val="204947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E76F2C61-52A1-4B35-A77A-983374908BD9}" type="datetimeFigureOut">
              <a:rPr lang="en-US"/>
              <a:pPr>
                <a:defRPr/>
              </a:pPr>
              <a:t>6/16/2014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3FE2744B-39F3-4C46-89A2-1870508157D9}" type="slidenum">
              <a:rPr lang="en-US"/>
              <a:pPr>
                <a:defRPr/>
              </a:pPr>
              <a:t>‹#›</a:t>
            </a:fld>
            <a:endParaRPr lang="en-US"/>
          </a:p>
        </p:txBody>
      </p:sp>
    </p:spTree>
    <p:extLst>
      <p:ext uri="{BB962C8B-B14F-4D97-AF65-F5344CB8AC3E}">
        <p14:creationId xmlns:p14="http://schemas.microsoft.com/office/powerpoint/2010/main" val="190587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55CB8A29-EE88-4AF9-A06B-68384584E49A}" type="datetimeFigureOut">
              <a:rPr lang="en-US"/>
              <a:pPr>
                <a:defRPr/>
              </a:pPr>
              <a:t>6/16/2014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48862642-CEAB-4B71-BE3C-65F914A72B7D}" type="slidenum">
              <a:rPr lang="en-US"/>
              <a:pPr>
                <a:defRPr/>
              </a:pPr>
              <a:t>‹#›</a:t>
            </a:fld>
            <a:endParaRPr lang="en-US"/>
          </a:p>
        </p:txBody>
      </p:sp>
    </p:spTree>
    <p:extLst>
      <p:ext uri="{BB962C8B-B14F-4D97-AF65-F5344CB8AC3E}">
        <p14:creationId xmlns:p14="http://schemas.microsoft.com/office/powerpoint/2010/main" val="19672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F2BEE11-F144-40BB-AAA2-B23A66A1717D}" type="datetimeFigureOut">
              <a:rPr lang="en-US"/>
              <a:pPr>
                <a:defRPr/>
              </a:pPr>
              <a:t>6/16/2014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CF54810-EBBA-4CE8-B03A-612E277E2D3F}" type="slidenum">
              <a:rPr lang="en-US"/>
              <a:pPr>
                <a:defRPr/>
              </a:pPr>
              <a:t>‹#›</a:t>
            </a:fld>
            <a:endParaRPr lang="en-US"/>
          </a:p>
        </p:txBody>
      </p:sp>
    </p:spTree>
    <p:extLst>
      <p:ext uri="{BB962C8B-B14F-4D97-AF65-F5344CB8AC3E}">
        <p14:creationId xmlns:p14="http://schemas.microsoft.com/office/powerpoint/2010/main" val="355560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E46E7A7-5B0E-4F5D-B9A6-16271222DCDD}" type="datetimeFigureOut">
              <a:rPr lang="en-US"/>
              <a:pPr>
                <a:defRPr/>
              </a:pPr>
              <a:t>6/16/2014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4CFCC26-BF20-4841-8A5C-1BEEBA57BBB0}" type="slidenum">
              <a:rPr lang="en-US"/>
              <a:pPr>
                <a:defRPr/>
              </a:pPr>
              <a:t>‹#›</a:t>
            </a:fld>
            <a:endParaRPr lang="en-US"/>
          </a:p>
        </p:txBody>
      </p:sp>
    </p:spTree>
    <p:extLst>
      <p:ext uri="{BB962C8B-B14F-4D97-AF65-F5344CB8AC3E}">
        <p14:creationId xmlns:p14="http://schemas.microsoft.com/office/powerpoint/2010/main" val="37836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BFEE00C-8563-4778-8E97-B3F97D8C1B55}" type="datetimeFigureOut">
              <a:rPr lang="en-US"/>
              <a:pPr>
                <a:defRPr/>
              </a:pPr>
              <a:t>6/16/2014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E73B69A-EAAB-4DB9-A57D-E90FAC764E4E}" type="slidenum">
              <a:rPr lang="en-US"/>
              <a:pPr>
                <a:defRPr/>
              </a:pPr>
              <a:t>‹#›</a:t>
            </a:fld>
            <a:endParaRPr lang="en-US"/>
          </a:p>
        </p:txBody>
      </p:sp>
    </p:spTree>
    <p:extLst>
      <p:ext uri="{BB962C8B-B14F-4D97-AF65-F5344CB8AC3E}">
        <p14:creationId xmlns:p14="http://schemas.microsoft.com/office/powerpoint/2010/main" val="423110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4008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fr-FR"/>
              <a:t>IGARSS 2012 – 22-27 July - Munich</a:t>
            </a:r>
            <a:endParaRPr lang="en-US"/>
          </a:p>
        </p:txBody>
      </p:sp>
    </p:spTree>
  </p:cSld>
  <p:clrMap bg1="lt1" tx1="dk1" bg2="lt2" tx2="dk2" accent1="accent1" accent2="accent2" accent3="accent3" accent4="accent4" accent5="accent5" accent6="accent6" hlink="hlink" folHlink="folHlink"/>
  <p:sldLayoutIdLst>
    <p:sldLayoutId id="2147485357" r:id="rId1"/>
    <p:sldLayoutId id="2147485358" r:id="rId2"/>
    <p:sldLayoutId id="2147485359" r:id="rId3"/>
    <p:sldLayoutId id="2147485360" r:id="rId4"/>
    <p:sldLayoutId id="2147485361" r:id="rId5"/>
    <p:sldLayoutId id="2147485362" r:id="rId6"/>
    <p:sldLayoutId id="2147485363" r:id="rId7"/>
    <p:sldLayoutId id="2147485364" r:id="rId8"/>
    <p:sldLayoutId id="2147485365" r:id="rId9"/>
    <p:sldLayoutId id="2147485366" r:id="rId10"/>
    <p:sldLayoutId id="2147485367" r:id="rId11"/>
    <p:sldLayoutId id="2147485368" r:id="rId12"/>
    <p:sldLayoutId id="2147485369" r:id="rId13"/>
    <p:sldLayoutId id="2147485370" r:id="rId14"/>
    <p:sldLayoutId id="2147485371" r:id="rId15"/>
    <p:sldLayoutId id="2147485372"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fr-FR"/>
              <a:t>IGARSS 2012 – 22-27 July - Munich</a:t>
            </a:r>
            <a:endParaRPr lang="en-US"/>
          </a:p>
        </p:txBody>
      </p:sp>
    </p:spTree>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odv.awi.de/" TargetMode="Externa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1143000"/>
            <a:ext cx="91440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3200" dirty="0" smtClean="0">
                <a:solidFill>
                  <a:srgbClr val="376092"/>
                </a:solidFill>
              </a:rPr>
              <a:t>Towards a </a:t>
            </a:r>
            <a:r>
              <a:rPr lang="en-US" sz="3200" b="1" dirty="0" smtClean="0">
                <a:solidFill>
                  <a:srgbClr val="376092"/>
                </a:solidFill>
              </a:rPr>
              <a:t>P</a:t>
            </a:r>
            <a:r>
              <a:rPr lang="en-US" sz="3200" dirty="0" smtClean="0">
                <a:solidFill>
                  <a:srgbClr val="376092"/>
                </a:solidFill>
              </a:rPr>
              <a:t>ortal to </a:t>
            </a:r>
            <a:r>
              <a:rPr lang="en-US" sz="3200" b="1" dirty="0" smtClean="0">
                <a:solidFill>
                  <a:srgbClr val="376092"/>
                </a:solidFill>
              </a:rPr>
              <a:t>A</a:t>
            </a:r>
            <a:r>
              <a:rPr lang="en-US" sz="3200" dirty="0" smtClean="0">
                <a:solidFill>
                  <a:srgbClr val="376092"/>
                </a:solidFill>
              </a:rPr>
              <a:t>tmospheric and </a:t>
            </a:r>
            <a:r>
              <a:rPr lang="en-US" sz="3200" b="1" dirty="0" smtClean="0">
                <a:solidFill>
                  <a:srgbClr val="376092"/>
                </a:solidFill>
              </a:rPr>
              <a:t>M</a:t>
            </a:r>
            <a:r>
              <a:rPr lang="en-US" sz="3200" dirty="0" smtClean="0">
                <a:solidFill>
                  <a:srgbClr val="376092"/>
                </a:solidFill>
              </a:rPr>
              <a:t>arine </a:t>
            </a:r>
            <a:r>
              <a:rPr lang="en-US" sz="3200" b="1" dirty="0" smtClean="0">
                <a:solidFill>
                  <a:srgbClr val="376092"/>
                </a:solidFill>
              </a:rPr>
              <a:t>I</a:t>
            </a:r>
            <a:r>
              <a:rPr lang="en-US" sz="3200" dirty="0" smtClean="0">
                <a:solidFill>
                  <a:srgbClr val="376092"/>
                </a:solidFill>
              </a:rPr>
              <a:t>nformation </a:t>
            </a:r>
            <a:r>
              <a:rPr lang="en-US" sz="3200" b="1" dirty="0" smtClean="0">
                <a:solidFill>
                  <a:srgbClr val="376092"/>
                </a:solidFill>
              </a:rPr>
              <a:t>R</a:t>
            </a:r>
            <a:r>
              <a:rPr lang="en-US" sz="3200" dirty="0" smtClean="0">
                <a:solidFill>
                  <a:srgbClr val="376092"/>
                </a:solidFill>
              </a:rPr>
              <a:t>esources</a:t>
            </a:r>
          </a:p>
          <a:p>
            <a:pPr algn="ctr">
              <a:spcBef>
                <a:spcPts val="600"/>
              </a:spcBef>
              <a:defRPr/>
            </a:pPr>
            <a:r>
              <a:rPr lang="en-US" sz="3200" dirty="0" smtClean="0">
                <a:solidFill>
                  <a:srgbClr val="376092"/>
                </a:solidFill>
              </a:rPr>
              <a:t>(PAMIR)</a:t>
            </a:r>
          </a:p>
        </p:txBody>
      </p:sp>
      <p:sp>
        <p:nvSpPr>
          <p:cNvPr id="27651" name="Text Box 5"/>
          <p:cNvSpPr txBox="1">
            <a:spLocks noChangeArrowheads="1"/>
          </p:cNvSpPr>
          <p:nvPr/>
        </p:nvSpPr>
        <p:spPr bwMode="auto">
          <a:xfrm>
            <a:off x="1447800" y="3200400"/>
            <a:ext cx="6042498" cy="276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spcBef>
                <a:spcPct val="30000"/>
              </a:spcBef>
            </a:pPr>
            <a:r>
              <a:rPr lang="fr-FR" sz="2000" dirty="0" smtClean="0">
                <a:solidFill>
                  <a:srgbClr val="376092"/>
                </a:solidFill>
              </a:rPr>
              <a:t>Anne De </a:t>
            </a:r>
            <a:r>
              <a:rPr lang="fr-FR" sz="2000" dirty="0" err="1" smtClean="0">
                <a:solidFill>
                  <a:srgbClr val="376092"/>
                </a:solidFill>
              </a:rPr>
              <a:t>Rudder</a:t>
            </a:r>
            <a:r>
              <a:rPr lang="fr-FR" sz="2000" dirty="0" smtClean="0">
                <a:solidFill>
                  <a:srgbClr val="376092"/>
                </a:solidFill>
              </a:rPr>
              <a:t>, </a:t>
            </a:r>
            <a:r>
              <a:rPr lang="fr-FR" sz="2000" dirty="0" err="1" smtClean="0">
                <a:solidFill>
                  <a:srgbClr val="376092"/>
                </a:solidFill>
              </a:rPr>
              <a:t>Jean-Christopher</a:t>
            </a:r>
            <a:r>
              <a:rPr lang="fr-FR" sz="2000" dirty="0" smtClean="0">
                <a:solidFill>
                  <a:srgbClr val="376092"/>
                </a:solidFill>
              </a:rPr>
              <a:t> Lambert</a:t>
            </a:r>
          </a:p>
          <a:p>
            <a:pPr algn="ctr" eaLnBrk="1" hangingPunct="1">
              <a:spcBef>
                <a:spcPct val="30000"/>
              </a:spcBef>
            </a:pPr>
            <a:r>
              <a:rPr lang="fr-FR" sz="1800" i="1" dirty="0" err="1" smtClean="0">
                <a:solidFill>
                  <a:srgbClr val="376092"/>
                </a:solidFill>
              </a:rPr>
              <a:t>Belgian</a:t>
            </a:r>
            <a:r>
              <a:rPr lang="fr-FR" sz="1800" i="1" dirty="0" smtClean="0">
                <a:solidFill>
                  <a:srgbClr val="376092"/>
                </a:solidFill>
              </a:rPr>
              <a:t> Institute for </a:t>
            </a:r>
            <a:r>
              <a:rPr lang="fr-FR" sz="1800" i="1" dirty="0" err="1" smtClean="0">
                <a:solidFill>
                  <a:srgbClr val="376092"/>
                </a:solidFill>
              </a:rPr>
              <a:t>Space</a:t>
            </a:r>
            <a:r>
              <a:rPr lang="fr-FR" sz="1800" i="1" dirty="0" smtClean="0">
                <a:solidFill>
                  <a:srgbClr val="376092"/>
                </a:solidFill>
              </a:rPr>
              <a:t> </a:t>
            </a:r>
            <a:r>
              <a:rPr lang="fr-FR" sz="1800" i="1" dirty="0" err="1" smtClean="0">
                <a:solidFill>
                  <a:srgbClr val="376092"/>
                </a:solidFill>
              </a:rPr>
              <a:t>Aeronomy</a:t>
            </a:r>
            <a:r>
              <a:rPr lang="fr-FR" sz="1800" i="1" dirty="0" smtClean="0">
                <a:solidFill>
                  <a:srgbClr val="376092"/>
                </a:solidFill>
              </a:rPr>
              <a:t> (IASB-BIRA)</a:t>
            </a:r>
          </a:p>
          <a:p>
            <a:pPr algn="ctr" eaLnBrk="1" hangingPunct="1">
              <a:spcBef>
                <a:spcPct val="30000"/>
              </a:spcBef>
            </a:pPr>
            <a:endParaRPr lang="fr-FR" sz="1200" dirty="0" smtClean="0">
              <a:solidFill>
                <a:srgbClr val="376092"/>
              </a:solidFill>
            </a:endParaRPr>
          </a:p>
          <a:p>
            <a:pPr algn="ctr" eaLnBrk="1" hangingPunct="1">
              <a:spcBef>
                <a:spcPct val="30000"/>
              </a:spcBef>
            </a:pPr>
            <a:r>
              <a:rPr lang="fr-FR" sz="2000" dirty="0" smtClean="0">
                <a:solidFill>
                  <a:srgbClr val="376092"/>
                </a:solidFill>
              </a:rPr>
              <a:t>Serge </a:t>
            </a:r>
            <a:r>
              <a:rPr lang="fr-FR" sz="2000" dirty="0" err="1" smtClean="0">
                <a:solidFill>
                  <a:srgbClr val="376092"/>
                </a:solidFill>
              </a:rPr>
              <a:t>Scory</a:t>
            </a:r>
            <a:r>
              <a:rPr lang="fr-FR" sz="2000" dirty="0" smtClean="0">
                <a:solidFill>
                  <a:srgbClr val="376092"/>
                </a:solidFill>
              </a:rPr>
              <a:t>, Myriam </a:t>
            </a:r>
            <a:r>
              <a:rPr lang="fr-FR" sz="2000" dirty="0" err="1" smtClean="0">
                <a:solidFill>
                  <a:srgbClr val="376092"/>
                </a:solidFill>
              </a:rPr>
              <a:t>Nemry</a:t>
            </a:r>
            <a:endParaRPr lang="fr-FR" sz="2000" dirty="0" smtClean="0">
              <a:solidFill>
                <a:srgbClr val="376092"/>
              </a:solidFill>
            </a:endParaRPr>
          </a:p>
          <a:p>
            <a:pPr algn="ctr" eaLnBrk="1" hangingPunct="1">
              <a:spcBef>
                <a:spcPct val="30000"/>
              </a:spcBef>
            </a:pPr>
            <a:r>
              <a:rPr lang="fr-FR" sz="1800" i="1" dirty="0">
                <a:solidFill>
                  <a:srgbClr val="376092"/>
                </a:solidFill>
              </a:rPr>
              <a:t>Royal </a:t>
            </a:r>
            <a:r>
              <a:rPr lang="fr-FR" sz="1800" i="1" dirty="0" err="1">
                <a:solidFill>
                  <a:srgbClr val="376092"/>
                </a:solidFill>
              </a:rPr>
              <a:t>Belgian</a:t>
            </a:r>
            <a:r>
              <a:rPr lang="fr-FR" sz="1800" i="1" dirty="0">
                <a:solidFill>
                  <a:srgbClr val="376092"/>
                </a:solidFill>
              </a:rPr>
              <a:t> Institute of Natural Sciences (RBINS)</a:t>
            </a:r>
          </a:p>
          <a:p>
            <a:pPr algn="ctr" eaLnBrk="1" hangingPunct="1">
              <a:spcBef>
                <a:spcPct val="30000"/>
              </a:spcBef>
            </a:pPr>
            <a:endParaRPr lang="fr-FR" sz="1200" dirty="0" smtClean="0">
              <a:solidFill>
                <a:srgbClr val="376092"/>
              </a:solidFill>
            </a:endParaRPr>
          </a:p>
          <a:p>
            <a:pPr algn="ctr" eaLnBrk="1" hangingPunct="1">
              <a:spcBef>
                <a:spcPct val="30000"/>
              </a:spcBef>
            </a:pPr>
            <a:r>
              <a:rPr lang="fr-FR" sz="2000" dirty="0" err="1" smtClean="0">
                <a:solidFill>
                  <a:srgbClr val="376092"/>
                </a:solidFill>
              </a:rPr>
              <a:t>Roeland</a:t>
            </a:r>
            <a:r>
              <a:rPr lang="fr-FR" sz="2000" dirty="0" smtClean="0">
                <a:solidFill>
                  <a:srgbClr val="376092"/>
                </a:solidFill>
              </a:rPr>
              <a:t> Van </a:t>
            </a:r>
            <a:r>
              <a:rPr lang="fr-FR" sz="2000" dirty="0" err="1" smtClean="0">
                <a:solidFill>
                  <a:srgbClr val="376092"/>
                </a:solidFill>
              </a:rPr>
              <a:t>Malderen</a:t>
            </a:r>
            <a:r>
              <a:rPr lang="fr-FR" sz="2000" dirty="0" smtClean="0">
                <a:solidFill>
                  <a:srgbClr val="376092"/>
                </a:solidFill>
              </a:rPr>
              <a:t>, Laurent </a:t>
            </a:r>
            <a:r>
              <a:rPr lang="fr-FR" sz="2000" dirty="0" err="1" smtClean="0">
                <a:solidFill>
                  <a:srgbClr val="376092"/>
                </a:solidFill>
              </a:rPr>
              <a:t>Delobbe</a:t>
            </a:r>
            <a:endParaRPr lang="fr-FR" sz="2000" dirty="0" smtClean="0">
              <a:solidFill>
                <a:srgbClr val="376092"/>
              </a:solidFill>
            </a:endParaRPr>
          </a:p>
          <a:p>
            <a:pPr algn="ctr" eaLnBrk="1" hangingPunct="1">
              <a:spcBef>
                <a:spcPct val="30000"/>
              </a:spcBef>
            </a:pPr>
            <a:r>
              <a:rPr lang="fr-FR" sz="1800" i="1" dirty="0">
                <a:solidFill>
                  <a:srgbClr val="376092"/>
                </a:solidFill>
              </a:rPr>
              <a:t>Royal </a:t>
            </a:r>
            <a:r>
              <a:rPr lang="fr-FR" sz="1800" i="1" dirty="0" err="1">
                <a:solidFill>
                  <a:srgbClr val="376092"/>
                </a:solidFill>
              </a:rPr>
              <a:t>Meteorological</a:t>
            </a:r>
            <a:r>
              <a:rPr lang="fr-FR" sz="1800" i="1" dirty="0">
                <a:solidFill>
                  <a:srgbClr val="376092"/>
                </a:solidFill>
              </a:rPr>
              <a:t> Institute of </a:t>
            </a:r>
            <a:r>
              <a:rPr lang="fr-FR" sz="1800" i="1" dirty="0" err="1">
                <a:solidFill>
                  <a:srgbClr val="376092"/>
                </a:solidFill>
              </a:rPr>
              <a:t>Belgium</a:t>
            </a:r>
            <a:r>
              <a:rPr lang="fr-FR" sz="1800" i="1" dirty="0">
                <a:solidFill>
                  <a:srgbClr val="376092"/>
                </a:solidFill>
              </a:rPr>
              <a:t> (RMIB</a:t>
            </a:r>
            <a:r>
              <a:rPr lang="fr-FR" sz="1800" i="1" dirty="0" smtClean="0">
                <a:solidFill>
                  <a:srgbClr val="376092"/>
                </a:solidFill>
              </a:rPr>
              <a:t>)</a:t>
            </a:r>
            <a:endParaRPr lang="fr-FR" sz="1800" i="1" dirty="0">
              <a:solidFill>
                <a:srgbClr val="37609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a:stCxn id="98" idx="0"/>
          </p:cNvCxnSpPr>
          <p:nvPr/>
        </p:nvCxnSpPr>
        <p:spPr>
          <a:xfrm flipV="1">
            <a:off x="581172" y="3500884"/>
            <a:ext cx="367183" cy="808938"/>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464" y="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Example of use case data - Meteorology</a:t>
            </a:r>
            <a:endParaRPr lang="en-GB" sz="2800" dirty="0" smtClean="0">
              <a:solidFill>
                <a:srgbClr val="376092"/>
              </a:solidFill>
              <a:ea typeface="Times New Roman"/>
              <a:cs typeface="Calibri" pitchFamily="34" charset="0"/>
            </a:endParaRPr>
          </a:p>
        </p:txBody>
      </p:sp>
      <p:sp>
        <p:nvSpPr>
          <p:cNvPr id="2" name="TextBox 1"/>
          <p:cNvSpPr txBox="1"/>
          <p:nvPr/>
        </p:nvSpPr>
        <p:spPr>
          <a:xfrm>
            <a:off x="2514600" y="584563"/>
            <a:ext cx="6545800" cy="338554"/>
          </a:xfrm>
          <a:prstGeom prst="rect">
            <a:avLst/>
          </a:prstGeom>
          <a:noFill/>
        </p:spPr>
        <p:txBody>
          <a:bodyPr wrap="square" rtlCol="0">
            <a:spAutoFit/>
          </a:bodyPr>
          <a:lstStyle/>
          <a:p>
            <a:pPr algn="ctr"/>
            <a:r>
              <a:rPr lang="fr-BE" sz="1600" dirty="0" smtClean="0">
                <a:solidFill>
                  <a:srgbClr val="376092"/>
                </a:solidFill>
              </a:rPr>
              <a:t>Ozone and radiosonde vertical profiles of T, p, RH, O</a:t>
            </a:r>
            <a:r>
              <a:rPr lang="fr-BE" sz="1600" baseline="-25000" dirty="0" smtClean="0">
                <a:solidFill>
                  <a:srgbClr val="376092"/>
                </a:solidFill>
              </a:rPr>
              <a:t>3</a:t>
            </a:r>
            <a:r>
              <a:rPr lang="fr-BE" sz="1600" dirty="0" smtClean="0">
                <a:solidFill>
                  <a:srgbClr val="376092"/>
                </a:solidFill>
              </a:rPr>
              <a:t>, </a:t>
            </a:r>
            <a:r>
              <a:rPr lang="fr-BE" sz="1600" dirty="0" err="1" smtClean="0">
                <a:solidFill>
                  <a:srgbClr val="376092"/>
                </a:solidFill>
              </a:rPr>
              <a:t>wind</a:t>
            </a:r>
            <a:r>
              <a:rPr lang="fr-BE" sz="1600" dirty="0" smtClean="0">
                <a:solidFill>
                  <a:srgbClr val="376092"/>
                </a:solidFill>
              </a:rPr>
              <a:t> v, </a:t>
            </a:r>
            <a:r>
              <a:rPr lang="fr-BE" sz="1600" dirty="0" err="1" smtClean="0">
                <a:solidFill>
                  <a:srgbClr val="376092"/>
                </a:solidFill>
              </a:rPr>
              <a:t>wind</a:t>
            </a:r>
            <a:r>
              <a:rPr lang="fr-BE" sz="1600" dirty="0" smtClean="0">
                <a:solidFill>
                  <a:srgbClr val="376092"/>
                </a:solidFill>
              </a:rPr>
              <a:t> </a:t>
            </a:r>
            <a:r>
              <a:rPr lang="fr-BE" sz="1600" dirty="0" err="1" smtClean="0">
                <a:solidFill>
                  <a:srgbClr val="376092"/>
                </a:solidFill>
              </a:rPr>
              <a:t>dir</a:t>
            </a:r>
            <a:endParaRPr lang="fr-BE" sz="1600" dirty="0">
              <a:solidFill>
                <a:srgbClr val="376092"/>
              </a:solidFill>
            </a:endParaRPr>
          </a:p>
        </p:txBody>
      </p:sp>
      <p:cxnSp>
        <p:nvCxnSpPr>
          <p:cNvPr id="41" name="Straight Connector 40"/>
          <p:cNvCxnSpPr/>
          <p:nvPr/>
        </p:nvCxnSpPr>
        <p:spPr>
          <a:xfrm>
            <a:off x="1185480" y="3500884"/>
            <a:ext cx="652111" cy="738515"/>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grpSp>
        <p:nvGrpSpPr>
          <p:cNvPr id="100" name="Group 1078"/>
          <p:cNvGrpSpPr>
            <a:grpSpLocks noChangeAspect="1"/>
          </p:cNvGrpSpPr>
          <p:nvPr/>
        </p:nvGrpSpPr>
        <p:grpSpPr bwMode="auto">
          <a:xfrm>
            <a:off x="948355" y="606374"/>
            <a:ext cx="270786" cy="2849977"/>
            <a:chOff x="295" y="-17"/>
            <a:chExt cx="362" cy="3810"/>
          </a:xfrm>
        </p:grpSpPr>
        <p:sp>
          <p:nvSpPr>
            <p:cNvPr id="101" name="Oval 1079"/>
            <p:cNvSpPr>
              <a:spLocks noChangeArrowheads="1"/>
            </p:cNvSpPr>
            <p:nvPr/>
          </p:nvSpPr>
          <p:spPr bwMode="auto">
            <a:xfrm>
              <a:off x="295" y="-17"/>
              <a:ext cx="362" cy="59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2" name="Group 1080"/>
            <p:cNvGrpSpPr>
              <a:grpSpLocks/>
            </p:cNvGrpSpPr>
            <p:nvPr/>
          </p:nvGrpSpPr>
          <p:grpSpPr bwMode="auto">
            <a:xfrm>
              <a:off x="295" y="3521"/>
              <a:ext cx="317" cy="272"/>
              <a:chOff x="295" y="3521"/>
              <a:chExt cx="317" cy="272"/>
            </a:xfrm>
          </p:grpSpPr>
          <p:sp>
            <p:nvSpPr>
              <p:cNvPr id="105" name="AutoShape 1081"/>
              <p:cNvSpPr>
                <a:spLocks noChangeArrowheads="1"/>
              </p:cNvSpPr>
              <p:nvPr/>
            </p:nvSpPr>
            <p:spPr bwMode="auto">
              <a:xfrm>
                <a:off x="295" y="3521"/>
                <a:ext cx="272" cy="272"/>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 name="AutoShape 1082"/>
              <p:cNvSpPr>
                <a:spLocks noChangeArrowheads="1"/>
              </p:cNvSpPr>
              <p:nvPr/>
            </p:nvSpPr>
            <p:spPr bwMode="auto">
              <a:xfrm>
                <a:off x="521" y="3612"/>
                <a:ext cx="91" cy="13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3" name="Line 1083"/>
            <p:cNvSpPr>
              <a:spLocks noChangeShapeType="1"/>
            </p:cNvSpPr>
            <p:nvPr/>
          </p:nvSpPr>
          <p:spPr bwMode="auto">
            <a:xfrm flipV="1">
              <a:off x="476" y="572"/>
              <a:ext cx="0" cy="29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 name="AutoShape 1084"/>
            <p:cNvSpPr>
              <a:spLocks noChangeArrowheads="1"/>
            </p:cNvSpPr>
            <p:nvPr/>
          </p:nvSpPr>
          <p:spPr bwMode="auto">
            <a:xfrm>
              <a:off x="340" y="1162"/>
              <a:ext cx="272" cy="454"/>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047" y="987899"/>
            <a:ext cx="7197953" cy="5141395"/>
          </a:xfrm>
          <a:prstGeom prst="rect">
            <a:avLst/>
          </a:prstGeom>
        </p:spPr>
      </p:pic>
      <p:grpSp>
        <p:nvGrpSpPr>
          <p:cNvPr id="7" name="Group 6"/>
          <p:cNvGrpSpPr/>
          <p:nvPr/>
        </p:nvGrpSpPr>
        <p:grpSpPr>
          <a:xfrm>
            <a:off x="188123" y="3786883"/>
            <a:ext cx="2062036" cy="2284950"/>
            <a:chOff x="111262" y="3962400"/>
            <a:chExt cx="2062036" cy="2284950"/>
          </a:xfrm>
        </p:grpSpPr>
        <p:pic>
          <p:nvPicPr>
            <p:cNvPr id="43" name="Picture 4" descr="PA0300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62" y="4397103"/>
              <a:ext cx="2062036" cy="1542783"/>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oup 52"/>
            <p:cNvGrpSpPr>
              <a:grpSpLocks/>
            </p:cNvGrpSpPr>
            <p:nvPr/>
          </p:nvGrpSpPr>
          <p:grpSpPr bwMode="auto">
            <a:xfrm>
              <a:off x="504311" y="4389082"/>
              <a:ext cx="1260965" cy="1503745"/>
              <a:chOff x="1701" y="618"/>
              <a:chExt cx="2358" cy="2812"/>
            </a:xfrm>
          </p:grpSpPr>
          <p:sp>
            <p:nvSpPr>
              <p:cNvPr id="86" name="Line 38"/>
              <p:cNvSpPr>
                <a:spLocks noChangeShapeType="1"/>
              </p:cNvSpPr>
              <p:nvPr/>
            </p:nvSpPr>
            <p:spPr bwMode="auto">
              <a:xfrm>
                <a:off x="1701" y="1253"/>
                <a:ext cx="181" cy="1633"/>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 name="Line 39"/>
              <p:cNvSpPr>
                <a:spLocks noChangeShapeType="1"/>
              </p:cNvSpPr>
              <p:nvPr/>
            </p:nvSpPr>
            <p:spPr bwMode="auto">
              <a:xfrm>
                <a:off x="1701" y="799"/>
                <a:ext cx="0" cy="45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 name="Line 40"/>
              <p:cNvSpPr>
                <a:spLocks noChangeShapeType="1"/>
              </p:cNvSpPr>
              <p:nvPr/>
            </p:nvSpPr>
            <p:spPr bwMode="auto">
              <a:xfrm>
                <a:off x="2472" y="1071"/>
                <a:ext cx="0" cy="45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 name="Line 41"/>
              <p:cNvSpPr>
                <a:spLocks noChangeShapeType="1"/>
              </p:cNvSpPr>
              <p:nvPr/>
            </p:nvSpPr>
            <p:spPr bwMode="auto">
              <a:xfrm>
                <a:off x="4059" y="845"/>
                <a:ext cx="0" cy="45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 name="Line 42"/>
              <p:cNvSpPr>
                <a:spLocks noChangeShapeType="1"/>
              </p:cNvSpPr>
              <p:nvPr/>
            </p:nvSpPr>
            <p:spPr bwMode="auto">
              <a:xfrm>
                <a:off x="1701" y="799"/>
                <a:ext cx="771" cy="27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 name="Line 43"/>
              <p:cNvSpPr>
                <a:spLocks noChangeShapeType="1"/>
              </p:cNvSpPr>
              <p:nvPr/>
            </p:nvSpPr>
            <p:spPr bwMode="auto">
              <a:xfrm>
                <a:off x="1701" y="1207"/>
                <a:ext cx="771" cy="31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 name="Line 44"/>
              <p:cNvSpPr>
                <a:spLocks noChangeShapeType="1"/>
              </p:cNvSpPr>
              <p:nvPr/>
            </p:nvSpPr>
            <p:spPr bwMode="auto">
              <a:xfrm flipV="1">
                <a:off x="2472" y="845"/>
                <a:ext cx="1587" cy="226"/>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 name="Line 45"/>
              <p:cNvSpPr>
                <a:spLocks noChangeShapeType="1"/>
              </p:cNvSpPr>
              <p:nvPr/>
            </p:nvSpPr>
            <p:spPr bwMode="auto">
              <a:xfrm flipV="1">
                <a:off x="2472" y="1298"/>
                <a:ext cx="1587" cy="227"/>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4" name="Line 46"/>
              <p:cNvSpPr>
                <a:spLocks noChangeShapeType="1"/>
              </p:cNvSpPr>
              <p:nvPr/>
            </p:nvSpPr>
            <p:spPr bwMode="auto">
              <a:xfrm>
                <a:off x="2472" y="1525"/>
                <a:ext cx="90" cy="190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 name="Line 47"/>
              <p:cNvSpPr>
                <a:spLocks noChangeShapeType="1"/>
              </p:cNvSpPr>
              <p:nvPr/>
            </p:nvSpPr>
            <p:spPr bwMode="auto">
              <a:xfrm flipH="1">
                <a:off x="3969" y="1298"/>
                <a:ext cx="90" cy="181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6" name="Line 48"/>
              <p:cNvSpPr>
                <a:spLocks noChangeShapeType="1"/>
              </p:cNvSpPr>
              <p:nvPr/>
            </p:nvSpPr>
            <p:spPr bwMode="auto">
              <a:xfrm>
                <a:off x="1882" y="2886"/>
                <a:ext cx="680" cy="54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 name="Line 49"/>
              <p:cNvSpPr>
                <a:spLocks noChangeShapeType="1"/>
              </p:cNvSpPr>
              <p:nvPr/>
            </p:nvSpPr>
            <p:spPr bwMode="auto">
              <a:xfrm flipV="1">
                <a:off x="2562" y="3112"/>
                <a:ext cx="1406" cy="31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8" name="Line 50"/>
              <p:cNvSpPr>
                <a:spLocks noChangeShapeType="1"/>
              </p:cNvSpPr>
              <p:nvPr/>
            </p:nvSpPr>
            <p:spPr bwMode="auto">
              <a:xfrm flipV="1">
                <a:off x="1701" y="618"/>
                <a:ext cx="1497" cy="18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 name="Line 51"/>
              <p:cNvSpPr>
                <a:spLocks noChangeShapeType="1"/>
              </p:cNvSpPr>
              <p:nvPr/>
            </p:nvSpPr>
            <p:spPr bwMode="auto">
              <a:xfrm>
                <a:off x="3198" y="618"/>
                <a:ext cx="861" cy="226"/>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4" name="Line 56"/>
            <p:cNvSpPr>
              <a:spLocks noChangeShapeType="1"/>
            </p:cNvSpPr>
            <p:nvPr/>
          </p:nvSpPr>
          <p:spPr bwMode="auto">
            <a:xfrm flipH="1">
              <a:off x="956266" y="4237779"/>
              <a:ext cx="0" cy="211731"/>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6" name="Group 37"/>
            <p:cNvGrpSpPr>
              <a:grpSpLocks/>
            </p:cNvGrpSpPr>
            <p:nvPr/>
          </p:nvGrpSpPr>
          <p:grpSpPr bwMode="auto">
            <a:xfrm>
              <a:off x="1226772" y="4615285"/>
              <a:ext cx="631017" cy="1334227"/>
              <a:chOff x="3061" y="1026"/>
              <a:chExt cx="1180" cy="2495"/>
            </a:xfrm>
          </p:grpSpPr>
          <p:sp>
            <p:nvSpPr>
              <p:cNvPr id="54" name="Line 7"/>
              <p:cNvSpPr>
                <a:spLocks noChangeShapeType="1"/>
              </p:cNvSpPr>
              <p:nvPr/>
            </p:nvSpPr>
            <p:spPr bwMode="auto">
              <a:xfrm>
                <a:off x="3334" y="2251"/>
                <a:ext cx="45" cy="3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5" name="Line 9"/>
              <p:cNvSpPr>
                <a:spLocks noChangeShapeType="1"/>
              </p:cNvSpPr>
              <p:nvPr/>
            </p:nvSpPr>
            <p:spPr bwMode="auto">
              <a:xfrm flipH="1">
                <a:off x="3334" y="1797"/>
                <a:ext cx="45" cy="45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 name="Line 10"/>
              <p:cNvSpPr>
                <a:spLocks noChangeShapeType="1"/>
              </p:cNvSpPr>
              <p:nvPr/>
            </p:nvSpPr>
            <p:spPr bwMode="auto">
              <a:xfrm>
                <a:off x="3923" y="1706"/>
                <a:ext cx="45" cy="3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Line 11"/>
              <p:cNvSpPr>
                <a:spLocks noChangeShapeType="1"/>
              </p:cNvSpPr>
              <p:nvPr/>
            </p:nvSpPr>
            <p:spPr bwMode="auto">
              <a:xfrm flipH="1">
                <a:off x="3923" y="2069"/>
                <a:ext cx="46" cy="499"/>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 name="Line 12"/>
              <p:cNvSpPr>
                <a:spLocks noChangeShapeType="1"/>
              </p:cNvSpPr>
              <p:nvPr/>
            </p:nvSpPr>
            <p:spPr bwMode="auto">
              <a:xfrm>
                <a:off x="3379" y="2614"/>
                <a:ext cx="45" cy="4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13"/>
              <p:cNvSpPr>
                <a:spLocks noChangeShapeType="1"/>
              </p:cNvSpPr>
              <p:nvPr/>
            </p:nvSpPr>
            <p:spPr bwMode="auto">
              <a:xfrm flipV="1">
                <a:off x="3424" y="2568"/>
                <a:ext cx="499" cy="9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Line 14"/>
              <p:cNvSpPr>
                <a:spLocks noChangeShapeType="1"/>
              </p:cNvSpPr>
              <p:nvPr/>
            </p:nvSpPr>
            <p:spPr bwMode="auto">
              <a:xfrm flipV="1">
                <a:off x="3379" y="1706"/>
                <a:ext cx="544" cy="9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Line 15"/>
              <p:cNvSpPr>
                <a:spLocks noChangeShapeType="1"/>
              </p:cNvSpPr>
              <p:nvPr/>
            </p:nvSpPr>
            <p:spPr bwMode="auto">
              <a:xfrm>
                <a:off x="3107" y="1661"/>
                <a:ext cx="272" cy="13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 name="Line 16"/>
              <p:cNvSpPr>
                <a:spLocks noChangeShapeType="1"/>
              </p:cNvSpPr>
              <p:nvPr/>
            </p:nvSpPr>
            <p:spPr bwMode="auto">
              <a:xfrm>
                <a:off x="3061" y="2115"/>
                <a:ext cx="46" cy="3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 name="Line 17"/>
              <p:cNvSpPr>
                <a:spLocks noChangeShapeType="1"/>
              </p:cNvSpPr>
              <p:nvPr/>
            </p:nvSpPr>
            <p:spPr bwMode="auto">
              <a:xfrm flipH="1">
                <a:off x="3061" y="1661"/>
                <a:ext cx="46" cy="45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 name="Line 18"/>
              <p:cNvSpPr>
                <a:spLocks noChangeShapeType="1"/>
              </p:cNvSpPr>
              <p:nvPr/>
            </p:nvSpPr>
            <p:spPr bwMode="auto">
              <a:xfrm>
                <a:off x="3107" y="2478"/>
                <a:ext cx="272" cy="13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 name="Line 19"/>
              <p:cNvSpPr>
                <a:spLocks noChangeShapeType="1"/>
              </p:cNvSpPr>
              <p:nvPr/>
            </p:nvSpPr>
            <p:spPr bwMode="auto">
              <a:xfrm flipV="1">
                <a:off x="3107" y="1570"/>
                <a:ext cx="544" cy="9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Line 20"/>
              <p:cNvSpPr>
                <a:spLocks noChangeShapeType="1"/>
              </p:cNvSpPr>
              <p:nvPr/>
            </p:nvSpPr>
            <p:spPr bwMode="auto">
              <a:xfrm>
                <a:off x="3651" y="1570"/>
                <a:ext cx="272" cy="13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Line 22"/>
              <p:cNvSpPr>
                <a:spLocks noChangeShapeType="1"/>
              </p:cNvSpPr>
              <p:nvPr/>
            </p:nvSpPr>
            <p:spPr bwMode="auto">
              <a:xfrm flipH="1">
                <a:off x="3288" y="1071"/>
                <a:ext cx="0" cy="63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Line 23"/>
              <p:cNvSpPr>
                <a:spLocks noChangeShapeType="1"/>
              </p:cNvSpPr>
              <p:nvPr/>
            </p:nvSpPr>
            <p:spPr bwMode="auto">
              <a:xfrm>
                <a:off x="3605" y="1071"/>
                <a:ext cx="1" cy="63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 name="Line 24"/>
              <p:cNvSpPr>
                <a:spLocks noChangeShapeType="1"/>
              </p:cNvSpPr>
              <p:nvPr/>
            </p:nvSpPr>
            <p:spPr bwMode="auto">
              <a:xfrm>
                <a:off x="3379" y="1026"/>
                <a:ext cx="227" cy="4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0" name="Line 25"/>
              <p:cNvSpPr>
                <a:spLocks noChangeShapeType="1"/>
              </p:cNvSpPr>
              <p:nvPr/>
            </p:nvSpPr>
            <p:spPr bwMode="auto">
              <a:xfrm flipV="1">
                <a:off x="3288" y="1026"/>
                <a:ext cx="91" cy="4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Line 26"/>
              <p:cNvSpPr>
                <a:spLocks noChangeShapeType="1"/>
              </p:cNvSpPr>
              <p:nvPr/>
            </p:nvSpPr>
            <p:spPr bwMode="auto">
              <a:xfrm>
                <a:off x="3288" y="1071"/>
                <a:ext cx="227" cy="4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Line 27"/>
              <p:cNvSpPr>
                <a:spLocks noChangeShapeType="1"/>
              </p:cNvSpPr>
              <p:nvPr/>
            </p:nvSpPr>
            <p:spPr bwMode="auto">
              <a:xfrm flipH="1">
                <a:off x="3515" y="1071"/>
                <a:ext cx="91" cy="4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Line 28"/>
              <p:cNvSpPr>
                <a:spLocks noChangeShapeType="1"/>
              </p:cNvSpPr>
              <p:nvPr/>
            </p:nvSpPr>
            <p:spPr bwMode="auto">
              <a:xfrm flipH="1">
                <a:off x="3515" y="1117"/>
                <a:ext cx="0" cy="63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29"/>
              <p:cNvSpPr>
                <a:spLocks noChangeShapeType="1"/>
              </p:cNvSpPr>
              <p:nvPr/>
            </p:nvSpPr>
            <p:spPr bwMode="auto">
              <a:xfrm>
                <a:off x="3288" y="1706"/>
                <a:ext cx="227" cy="4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 name="Line 30"/>
              <p:cNvSpPr>
                <a:spLocks noChangeShapeType="1"/>
              </p:cNvSpPr>
              <p:nvPr/>
            </p:nvSpPr>
            <p:spPr bwMode="auto">
              <a:xfrm flipH="1">
                <a:off x="3515" y="1706"/>
                <a:ext cx="91" cy="4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Line 31"/>
              <p:cNvSpPr>
                <a:spLocks noChangeShapeType="1"/>
              </p:cNvSpPr>
              <p:nvPr/>
            </p:nvSpPr>
            <p:spPr bwMode="auto">
              <a:xfrm flipH="1">
                <a:off x="3742" y="1026"/>
                <a:ext cx="363" cy="499"/>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7" name="Line 32"/>
              <p:cNvSpPr>
                <a:spLocks noChangeShapeType="1"/>
              </p:cNvSpPr>
              <p:nvPr/>
            </p:nvSpPr>
            <p:spPr bwMode="auto">
              <a:xfrm flipH="1">
                <a:off x="3878" y="1026"/>
                <a:ext cx="363" cy="499"/>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 name="Line 33"/>
              <p:cNvSpPr>
                <a:spLocks noChangeShapeType="1"/>
              </p:cNvSpPr>
              <p:nvPr/>
            </p:nvSpPr>
            <p:spPr bwMode="auto">
              <a:xfrm>
                <a:off x="4105" y="1026"/>
                <a:ext cx="136"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 name="Line 34"/>
              <p:cNvSpPr>
                <a:spLocks noChangeShapeType="1"/>
              </p:cNvSpPr>
              <p:nvPr/>
            </p:nvSpPr>
            <p:spPr bwMode="auto">
              <a:xfrm flipH="1">
                <a:off x="3696" y="1525"/>
                <a:ext cx="46" cy="18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 name="Line 35"/>
              <p:cNvSpPr>
                <a:spLocks noChangeShapeType="1"/>
              </p:cNvSpPr>
              <p:nvPr/>
            </p:nvSpPr>
            <p:spPr bwMode="auto">
              <a:xfrm flipH="1">
                <a:off x="3833" y="1525"/>
                <a:ext cx="46" cy="18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 name="Line 36"/>
              <p:cNvSpPr>
                <a:spLocks noChangeShapeType="1"/>
              </p:cNvSpPr>
              <p:nvPr/>
            </p:nvSpPr>
            <p:spPr bwMode="auto">
              <a:xfrm>
                <a:off x="3606" y="2614"/>
                <a:ext cx="0" cy="90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8" name="Text Box 59"/>
            <p:cNvSpPr txBox="1">
              <a:spLocks noChangeArrowheads="1"/>
            </p:cNvSpPr>
            <p:nvPr/>
          </p:nvSpPr>
          <p:spPr bwMode="auto">
            <a:xfrm>
              <a:off x="1014025" y="5970351"/>
              <a:ext cx="1007313" cy="276999"/>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nl-BE" sz="1200" dirty="0" smtClean="0"/>
                <a:t>radiosonde</a:t>
              </a:r>
              <a:endParaRPr lang="nl-BE" sz="1200" dirty="0"/>
            </a:p>
          </p:txBody>
        </p:sp>
        <p:sp>
          <p:nvSpPr>
            <p:cNvPr id="85" name="Text Box 53"/>
            <p:cNvSpPr txBox="1">
              <a:spLocks noChangeArrowheads="1"/>
            </p:cNvSpPr>
            <p:nvPr/>
          </p:nvSpPr>
          <p:spPr bwMode="auto">
            <a:xfrm>
              <a:off x="135394" y="3962400"/>
              <a:ext cx="1083747" cy="276999"/>
            </a:xfrm>
            <a:prstGeom prst="rect">
              <a:avLst/>
            </a:prstGeom>
            <a:solidFill>
              <a:schemeClr val="bg1"/>
            </a:solidFill>
            <a:ln w="25400">
              <a:solidFill>
                <a:srgbClr val="3333FF"/>
              </a:solidFill>
            </a:ln>
            <a:effectLst/>
            <a:extLst/>
          </p:spPr>
          <p:txBody>
            <a:bodyPr wrap="square">
              <a:spAutoFit/>
            </a:bodyPr>
            <a:lstStyle/>
            <a:p>
              <a:pPr algn="ctr">
                <a:spcBef>
                  <a:spcPct val="50000"/>
                </a:spcBef>
              </a:pPr>
              <a:r>
                <a:rPr lang="nl-BE" sz="1200" dirty="0" err="1" smtClean="0"/>
                <a:t>ozonesonde</a:t>
              </a:r>
              <a:endParaRPr lang="nl-BE" sz="1200" dirty="0"/>
            </a:p>
          </p:txBody>
        </p:sp>
      </p:grpSp>
      <p:sp>
        <p:nvSpPr>
          <p:cNvPr id="6" name="TextBox 5"/>
          <p:cNvSpPr txBox="1"/>
          <p:nvPr/>
        </p:nvSpPr>
        <p:spPr>
          <a:xfrm rot="16200000">
            <a:off x="1109593" y="2679743"/>
            <a:ext cx="2042241" cy="338554"/>
          </a:xfrm>
          <a:prstGeom prst="rect">
            <a:avLst/>
          </a:prstGeom>
          <a:solidFill>
            <a:schemeClr val="bg1"/>
          </a:solidFill>
        </p:spPr>
        <p:txBody>
          <a:bodyPr wrap="square" rtlCol="0">
            <a:spAutoFit/>
          </a:bodyPr>
          <a:lstStyle/>
          <a:p>
            <a:pPr algn="ctr"/>
            <a:r>
              <a:rPr lang="fr-BE" sz="1600" dirty="0" smtClean="0"/>
              <a:t>Pressure (</a:t>
            </a:r>
            <a:r>
              <a:rPr lang="fr-BE" sz="1600" dirty="0" err="1" smtClean="0"/>
              <a:t>hPa</a:t>
            </a:r>
            <a:r>
              <a:rPr lang="fr-BE" sz="1600" dirty="0" smtClean="0"/>
              <a:t>)</a:t>
            </a:r>
            <a:endParaRPr lang="fr-BE" sz="1600" dirty="0"/>
          </a:p>
        </p:txBody>
      </p:sp>
    </p:spTree>
    <p:extLst>
      <p:ext uri="{BB962C8B-B14F-4D97-AF65-F5344CB8AC3E}">
        <p14:creationId xmlns:p14="http://schemas.microsoft.com/office/powerpoint/2010/main" val="459161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46856" y="838200"/>
            <a:ext cx="8229600" cy="556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nl-BE" sz="2200" b="1" dirty="0" smtClean="0">
                <a:solidFill>
                  <a:srgbClr val="0070C0"/>
                </a:solidFill>
              </a:rPr>
              <a:t>1. Atmospheric </a:t>
            </a:r>
            <a:r>
              <a:rPr lang="nl-BE" sz="2200" b="1" dirty="0">
                <a:solidFill>
                  <a:srgbClr val="0070C0"/>
                </a:solidFill>
              </a:rPr>
              <a:t>composition </a:t>
            </a:r>
            <a:r>
              <a:rPr lang="nl-BE" sz="2200" b="1" dirty="0" smtClean="0">
                <a:solidFill>
                  <a:srgbClr val="0070C0"/>
                </a:solidFill>
              </a:rPr>
              <a:t>data from ground-based observations</a:t>
            </a:r>
            <a:endParaRPr lang="nl-BE" sz="2200" dirty="0" smtClean="0">
              <a:solidFill>
                <a:srgbClr val="002060"/>
              </a:solidFill>
              <a:latin typeface="+mj-lt"/>
            </a:endParaRPr>
          </a:p>
          <a:p>
            <a:pPr>
              <a:defRPr/>
            </a:pPr>
            <a:r>
              <a:rPr lang="nl-BE" sz="2000" dirty="0" smtClean="0">
                <a:latin typeface="+mj-lt"/>
              </a:rPr>
              <a:t>NDACC zenith-sky UV-visible DOAS spectrometers (stratosphere)</a:t>
            </a:r>
          </a:p>
          <a:p>
            <a:pPr>
              <a:defRPr/>
            </a:pPr>
            <a:r>
              <a:rPr lang="nl-BE" sz="2000" dirty="0" smtClean="0">
                <a:latin typeface="+mj-lt"/>
              </a:rPr>
              <a:t>MAX-DOAS</a:t>
            </a:r>
            <a:r>
              <a:rPr lang="nl-BE" sz="2000" dirty="0"/>
              <a:t> UV-visible </a:t>
            </a:r>
            <a:r>
              <a:rPr lang="nl-BE" sz="2000" dirty="0" smtClean="0"/>
              <a:t>spectrometers (troposphere)</a:t>
            </a:r>
            <a:endParaRPr lang="nl-BE" sz="2000" dirty="0" smtClean="0">
              <a:latin typeface="+mj-lt"/>
            </a:endParaRPr>
          </a:p>
          <a:p>
            <a:pPr>
              <a:defRPr/>
            </a:pPr>
            <a:r>
              <a:rPr lang="nl-BE" sz="2000" dirty="0" smtClean="0">
                <a:latin typeface="+mj-lt"/>
              </a:rPr>
              <a:t>NDACC/TCCON FTIR spectrometers</a:t>
            </a:r>
          </a:p>
          <a:p>
            <a:pPr marL="0" indent="0">
              <a:spcBef>
                <a:spcPts val="1200"/>
              </a:spcBef>
              <a:buNone/>
              <a:defRPr/>
            </a:pPr>
            <a:r>
              <a:rPr lang="nl-BE" sz="2200" b="1" dirty="0" smtClean="0">
                <a:solidFill>
                  <a:srgbClr val="0070C0"/>
                </a:solidFill>
              </a:rPr>
              <a:t>2. Atmospheric </a:t>
            </a:r>
            <a:r>
              <a:rPr lang="nl-BE" sz="2200" b="1" dirty="0">
                <a:solidFill>
                  <a:srgbClr val="0070C0"/>
                </a:solidFill>
              </a:rPr>
              <a:t>composition data from </a:t>
            </a:r>
            <a:r>
              <a:rPr lang="nl-BE" sz="2200" b="1" dirty="0" smtClean="0">
                <a:solidFill>
                  <a:srgbClr val="0070C0"/>
                </a:solidFill>
              </a:rPr>
              <a:t>satellite observations</a:t>
            </a:r>
          </a:p>
          <a:p>
            <a:pPr>
              <a:defRPr/>
            </a:pPr>
            <a:r>
              <a:rPr lang="nl-BE" sz="2000" dirty="0" smtClean="0"/>
              <a:t>In-house retrieval of ERS-2 GOME, Envisat SCIAMACHY, Aura OMI, MetOp-A/B GOME-2 and IASI, and in the future, Sentinel-5p TROPOMI...</a:t>
            </a:r>
          </a:p>
          <a:p>
            <a:pPr>
              <a:defRPr/>
            </a:pPr>
            <a:r>
              <a:rPr lang="nl-BE" sz="2000" dirty="0" smtClean="0"/>
              <a:t>Ozone (O</a:t>
            </a:r>
            <a:r>
              <a:rPr lang="nl-BE" sz="2000" baseline="-25000" dirty="0" smtClean="0"/>
              <a:t>3</a:t>
            </a:r>
            <a:r>
              <a:rPr lang="nl-BE" sz="2000" dirty="0" smtClean="0"/>
              <a:t>), nitrogen dioxide (NO</a:t>
            </a:r>
            <a:r>
              <a:rPr lang="nl-BE" sz="2000" baseline="-25000" dirty="0"/>
              <a:t>2</a:t>
            </a:r>
            <a:r>
              <a:rPr lang="nl-BE" sz="2000" dirty="0" smtClean="0"/>
              <a:t>), formaldehyde (HCHO), glyoxal (CHOCHO), bromine monoxide (BrO), chlorine dioxide (OClO), sulfur dioxide (SO</a:t>
            </a:r>
            <a:r>
              <a:rPr lang="nl-BE" sz="2000" baseline="-25000" dirty="0" smtClean="0"/>
              <a:t>2</a:t>
            </a:r>
            <a:r>
              <a:rPr lang="nl-BE" sz="2000" dirty="0" smtClean="0"/>
              <a:t>), aerosols (IASI)</a:t>
            </a:r>
            <a:endParaRPr lang="nl-BE" sz="2000" dirty="0">
              <a:solidFill>
                <a:srgbClr val="002060"/>
              </a:solidFill>
            </a:endParaRPr>
          </a:p>
          <a:p>
            <a:pPr marL="0" indent="0">
              <a:spcBef>
                <a:spcPts val="1200"/>
              </a:spcBef>
              <a:buNone/>
              <a:defRPr/>
            </a:pPr>
            <a:r>
              <a:rPr lang="nl-BE" sz="2200" b="1" dirty="0" smtClean="0">
                <a:solidFill>
                  <a:srgbClr val="0070C0"/>
                </a:solidFill>
              </a:rPr>
              <a:t>3. UV radiation data from ground-based observations</a:t>
            </a:r>
          </a:p>
          <a:p>
            <a:pPr>
              <a:defRPr/>
            </a:pPr>
            <a:r>
              <a:rPr lang="nl-BE" sz="2000" dirty="0" smtClean="0"/>
              <a:t>Belgian network of UV monitoring stations</a:t>
            </a:r>
            <a:endParaRPr lang="nl-BE" sz="2000" dirty="0"/>
          </a:p>
          <a:p>
            <a:pPr marL="0" indent="0">
              <a:buNone/>
              <a:defRPr/>
            </a:pPr>
            <a:endParaRPr lang="nl-BE" sz="2000" dirty="0">
              <a:solidFill>
                <a:srgbClr val="002060"/>
              </a:solidFill>
            </a:endParaRPr>
          </a:p>
          <a:p>
            <a:pPr marL="0" indent="0">
              <a:buFontTx/>
              <a:buNone/>
              <a:defRPr/>
            </a:pPr>
            <a:endParaRPr lang="en-US" sz="2000" dirty="0" smtClean="0">
              <a:latin typeface="+mj-lt"/>
            </a:endParaRPr>
          </a:p>
        </p:txBody>
      </p:sp>
      <p:sp>
        <p:nvSpPr>
          <p:cNvPr id="3" name="TextBox 2"/>
          <p:cNvSpPr txBox="1"/>
          <p:nvPr/>
        </p:nvSpPr>
        <p:spPr>
          <a:xfrm>
            <a:off x="152400" y="118433"/>
            <a:ext cx="8839200" cy="461665"/>
          </a:xfrm>
          <a:prstGeom prst="rect">
            <a:avLst/>
          </a:prstGeom>
          <a:noFill/>
        </p:spPr>
        <p:txBody>
          <a:bodyPr wrap="square" rtlCol="0">
            <a:spAutoFit/>
          </a:bodyPr>
          <a:lstStyle/>
          <a:p>
            <a:pPr>
              <a:spcBef>
                <a:spcPts val="600"/>
              </a:spcBef>
              <a:spcAft>
                <a:spcPts val="600"/>
              </a:spcAft>
            </a:pPr>
            <a:r>
              <a:rPr lang="en-GB" sz="2400" b="1" dirty="0" smtClean="0">
                <a:solidFill>
                  <a:srgbClr val="376092"/>
                </a:solidFill>
                <a:ea typeface="Times New Roman"/>
                <a:cs typeface="Calibri" pitchFamily="34" charset="0"/>
              </a:rPr>
              <a:t>Data Sets Acquired/Generated by BIRA-IASB</a:t>
            </a:r>
          </a:p>
        </p:txBody>
      </p:sp>
    </p:spTree>
    <p:extLst>
      <p:ext uri="{BB962C8B-B14F-4D97-AF65-F5344CB8AC3E}">
        <p14:creationId xmlns:p14="http://schemas.microsoft.com/office/powerpoint/2010/main" val="182001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64" y="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Example of use case data - </a:t>
            </a:r>
            <a:r>
              <a:rPr lang="en-US" sz="2800" b="1" dirty="0" err="1" smtClean="0">
                <a:solidFill>
                  <a:srgbClr val="376092"/>
                </a:solidFill>
                <a:latin typeface="Arial"/>
              </a:rPr>
              <a:t>Aeronomy</a:t>
            </a:r>
            <a:endParaRPr lang="en-GB" sz="2800" dirty="0" smtClean="0">
              <a:solidFill>
                <a:srgbClr val="376092"/>
              </a:solidFill>
              <a:ea typeface="Times New Roman"/>
              <a:cs typeface="Calibri" pitchFamily="34"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25713"/>
            <a:ext cx="5029200" cy="278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0464" y="525603"/>
            <a:ext cx="8959937" cy="400110"/>
          </a:xfrm>
          <a:prstGeom prst="rect">
            <a:avLst/>
          </a:prstGeom>
          <a:noFill/>
        </p:spPr>
        <p:txBody>
          <a:bodyPr wrap="square" rtlCol="0">
            <a:spAutoFit/>
          </a:bodyPr>
          <a:lstStyle/>
          <a:p>
            <a:pPr algn="ctr"/>
            <a:r>
              <a:rPr lang="fr-BE" sz="2000" dirty="0" err="1" smtClean="0">
                <a:solidFill>
                  <a:srgbClr val="002060"/>
                </a:solidFill>
              </a:rPr>
              <a:t>Ground-based</a:t>
            </a:r>
            <a:r>
              <a:rPr lang="fr-BE" sz="2000" dirty="0" smtClean="0">
                <a:solidFill>
                  <a:srgbClr val="002060"/>
                </a:solidFill>
              </a:rPr>
              <a:t> MAX-DOAS UV-visible </a:t>
            </a:r>
            <a:r>
              <a:rPr lang="fr-BE" sz="2000" dirty="0" err="1" smtClean="0">
                <a:solidFill>
                  <a:srgbClr val="002060"/>
                </a:solidFill>
              </a:rPr>
              <a:t>spectrometers</a:t>
            </a:r>
            <a:endParaRPr lang="fr-BE" sz="2000" dirty="0">
              <a:solidFill>
                <a:srgbClr val="002060"/>
              </a:solidFill>
            </a:endParaRPr>
          </a:p>
        </p:txBody>
      </p:sp>
      <p:grpSp>
        <p:nvGrpSpPr>
          <p:cNvPr id="5" name="Group 4"/>
          <p:cNvGrpSpPr/>
          <p:nvPr/>
        </p:nvGrpSpPr>
        <p:grpSpPr>
          <a:xfrm>
            <a:off x="3358786" y="3598127"/>
            <a:ext cx="5785214" cy="2667000"/>
            <a:chOff x="2895600" y="3962401"/>
            <a:chExt cx="5785214" cy="266700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43" t="30632" r="11315" b="23901"/>
            <a:stretch/>
          </p:blipFill>
          <p:spPr bwMode="auto">
            <a:xfrm>
              <a:off x="2895600" y="3962401"/>
              <a:ext cx="578521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105400" y="55245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p:txBody>
        </p:sp>
      </p:grpSp>
      <p:sp>
        <p:nvSpPr>
          <p:cNvPr id="11" name="Rectangle 10"/>
          <p:cNvSpPr/>
          <p:nvPr/>
        </p:nvSpPr>
        <p:spPr>
          <a:xfrm>
            <a:off x="533400" y="3937709"/>
            <a:ext cx="2209800" cy="1954381"/>
          </a:xfrm>
          <a:prstGeom prst="rect">
            <a:avLst/>
          </a:prstGeom>
        </p:spPr>
        <p:txBody>
          <a:bodyPr wrap="square">
            <a:spAutoFit/>
          </a:bodyPr>
          <a:lstStyle/>
          <a:p>
            <a:pPr>
              <a:spcAft>
                <a:spcPts val="600"/>
              </a:spcAft>
            </a:pPr>
            <a:r>
              <a:rPr lang="en-GB" sz="1800" b="1" dirty="0" smtClean="0">
                <a:solidFill>
                  <a:schemeClr val="tx2"/>
                </a:solidFill>
              </a:rPr>
              <a:t>Retrieved gases </a:t>
            </a:r>
          </a:p>
          <a:p>
            <a:r>
              <a:rPr lang="en-GB" dirty="0" smtClean="0">
                <a:solidFill>
                  <a:srgbClr val="002060"/>
                </a:solidFill>
              </a:rPr>
              <a:t>Ozone </a:t>
            </a:r>
            <a:r>
              <a:rPr lang="en-GB" dirty="0">
                <a:solidFill>
                  <a:srgbClr val="002060"/>
                </a:solidFill>
              </a:rPr>
              <a:t>(</a:t>
            </a:r>
            <a:r>
              <a:rPr lang="en-GB" dirty="0" smtClean="0">
                <a:solidFill>
                  <a:srgbClr val="002060"/>
                </a:solidFill>
              </a:rPr>
              <a:t>O</a:t>
            </a:r>
            <a:r>
              <a:rPr lang="fr-BE" baseline="-25000" dirty="0" smtClean="0">
                <a:solidFill>
                  <a:srgbClr val="002060"/>
                </a:solidFill>
              </a:rPr>
              <a:t>3</a:t>
            </a:r>
            <a:r>
              <a:rPr lang="en-GB" dirty="0" smtClean="0">
                <a:solidFill>
                  <a:srgbClr val="002060"/>
                </a:solidFill>
              </a:rPr>
              <a:t>) </a:t>
            </a:r>
          </a:p>
          <a:p>
            <a:r>
              <a:rPr lang="fr-BE" dirty="0" err="1" smtClean="0">
                <a:solidFill>
                  <a:srgbClr val="002060"/>
                </a:solidFill>
              </a:rPr>
              <a:t>Nitrogen</a:t>
            </a:r>
            <a:r>
              <a:rPr lang="fr-BE" dirty="0" smtClean="0">
                <a:solidFill>
                  <a:srgbClr val="002060"/>
                </a:solidFill>
              </a:rPr>
              <a:t> </a:t>
            </a:r>
            <a:r>
              <a:rPr lang="fr-BE" dirty="0" err="1" smtClean="0">
                <a:solidFill>
                  <a:srgbClr val="002060"/>
                </a:solidFill>
              </a:rPr>
              <a:t>dioxide</a:t>
            </a:r>
            <a:r>
              <a:rPr lang="fr-BE" dirty="0" smtClean="0">
                <a:solidFill>
                  <a:srgbClr val="002060"/>
                </a:solidFill>
              </a:rPr>
              <a:t> (NO</a:t>
            </a:r>
            <a:r>
              <a:rPr lang="fr-BE" baseline="-25000" dirty="0">
                <a:solidFill>
                  <a:srgbClr val="002060"/>
                </a:solidFill>
              </a:rPr>
              <a:t>2</a:t>
            </a:r>
            <a:r>
              <a:rPr lang="fr-BE" dirty="0" smtClean="0">
                <a:solidFill>
                  <a:srgbClr val="002060"/>
                </a:solidFill>
              </a:rPr>
              <a:t>)</a:t>
            </a:r>
          </a:p>
          <a:p>
            <a:r>
              <a:rPr lang="fr-BE" dirty="0" err="1" smtClean="0">
                <a:solidFill>
                  <a:srgbClr val="002060"/>
                </a:solidFill>
              </a:rPr>
              <a:t>Bromine</a:t>
            </a:r>
            <a:r>
              <a:rPr lang="fr-BE" dirty="0" smtClean="0">
                <a:solidFill>
                  <a:srgbClr val="002060"/>
                </a:solidFill>
              </a:rPr>
              <a:t> </a:t>
            </a:r>
            <a:r>
              <a:rPr lang="fr-BE" dirty="0" err="1" smtClean="0">
                <a:solidFill>
                  <a:srgbClr val="002060"/>
                </a:solidFill>
              </a:rPr>
              <a:t>monoxide</a:t>
            </a:r>
            <a:r>
              <a:rPr lang="fr-BE" dirty="0" smtClean="0">
                <a:solidFill>
                  <a:srgbClr val="002060"/>
                </a:solidFill>
              </a:rPr>
              <a:t> (</a:t>
            </a:r>
            <a:r>
              <a:rPr lang="fr-BE" dirty="0" err="1" smtClean="0">
                <a:solidFill>
                  <a:srgbClr val="002060"/>
                </a:solidFill>
              </a:rPr>
              <a:t>BrO</a:t>
            </a:r>
            <a:r>
              <a:rPr lang="fr-BE" dirty="0" smtClean="0">
                <a:solidFill>
                  <a:srgbClr val="002060"/>
                </a:solidFill>
              </a:rPr>
              <a:t>)</a:t>
            </a:r>
          </a:p>
          <a:p>
            <a:r>
              <a:rPr lang="fr-BE" dirty="0" err="1" smtClean="0">
                <a:solidFill>
                  <a:srgbClr val="002060"/>
                </a:solidFill>
              </a:rPr>
              <a:t>Chlorine</a:t>
            </a:r>
            <a:r>
              <a:rPr lang="fr-BE" dirty="0" smtClean="0">
                <a:solidFill>
                  <a:srgbClr val="002060"/>
                </a:solidFill>
              </a:rPr>
              <a:t> </a:t>
            </a:r>
            <a:r>
              <a:rPr lang="fr-BE" dirty="0" err="1" smtClean="0">
                <a:solidFill>
                  <a:srgbClr val="002060"/>
                </a:solidFill>
              </a:rPr>
              <a:t>dioxide</a:t>
            </a:r>
            <a:r>
              <a:rPr lang="fr-BE" dirty="0" smtClean="0">
                <a:solidFill>
                  <a:srgbClr val="002060"/>
                </a:solidFill>
              </a:rPr>
              <a:t> (</a:t>
            </a:r>
            <a:r>
              <a:rPr lang="fr-BE" dirty="0" err="1" smtClean="0">
                <a:solidFill>
                  <a:srgbClr val="002060"/>
                </a:solidFill>
              </a:rPr>
              <a:t>OClO</a:t>
            </a:r>
            <a:r>
              <a:rPr lang="fr-BE" dirty="0" smtClean="0">
                <a:solidFill>
                  <a:srgbClr val="002060"/>
                </a:solidFill>
              </a:rPr>
              <a:t>)</a:t>
            </a:r>
            <a:endParaRPr lang="en-GB" dirty="0" smtClean="0">
              <a:solidFill>
                <a:srgbClr val="002060"/>
              </a:solidFill>
            </a:endParaRPr>
          </a:p>
          <a:p>
            <a:r>
              <a:rPr lang="en-GB" dirty="0" smtClean="0">
                <a:solidFill>
                  <a:srgbClr val="002060"/>
                </a:solidFill>
              </a:rPr>
              <a:t>Formaldehyde </a:t>
            </a:r>
            <a:r>
              <a:rPr lang="en-GB" dirty="0">
                <a:solidFill>
                  <a:srgbClr val="002060"/>
                </a:solidFill>
              </a:rPr>
              <a:t>(</a:t>
            </a:r>
            <a:r>
              <a:rPr lang="en-GB" dirty="0" smtClean="0">
                <a:solidFill>
                  <a:srgbClr val="002060"/>
                </a:solidFill>
              </a:rPr>
              <a:t>CH</a:t>
            </a:r>
            <a:r>
              <a:rPr lang="fr-BE" baseline="-25000" dirty="0">
                <a:solidFill>
                  <a:srgbClr val="002060"/>
                </a:solidFill>
              </a:rPr>
              <a:t>2</a:t>
            </a:r>
            <a:r>
              <a:rPr lang="en-GB" dirty="0" smtClean="0">
                <a:solidFill>
                  <a:srgbClr val="002060"/>
                </a:solidFill>
              </a:rPr>
              <a:t>O)</a:t>
            </a:r>
          </a:p>
          <a:p>
            <a:r>
              <a:rPr lang="fr-BE" dirty="0" smtClean="0">
                <a:solidFill>
                  <a:srgbClr val="002060"/>
                </a:solidFill>
              </a:rPr>
              <a:t>Glyoxal (CHOCHO)</a:t>
            </a:r>
          </a:p>
          <a:p>
            <a:r>
              <a:rPr lang="fr-BE" dirty="0" err="1" smtClean="0">
                <a:solidFill>
                  <a:srgbClr val="002060"/>
                </a:solidFill>
              </a:rPr>
              <a:t>Sulfur</a:t>
            </a:r>
            <a:r>
              <a:rPr lang="fr-BE" dirty="0" smtClean="0">
                <a:solidFill>
                  <a:srgbClr val="002060"/>
                </a:solidFill>
              </a:rPr>
              <a:t> </a:t>
            </a:r>
            <a:r>
              <a:rPr lang="fr-BE" dirty="0" err="1" smtClean="0">
                <a:solidFill>
                  <a:srgbClr val="002060"/>
                </a:solidFill>
              </a:rPr>
              <a:t>dioxide</a:t>
            </a:r>
            <a:r>
              <a:rPr lang="fr-BE" dirty="0" smtClean="0">
                <a:solidFill>
                  <a:srgbClr val="002060"/>
                </a:solidFill>
              </a:rPr>
              <a:t> (SO</a:t>
            </a:r>
            <a:r>
              <a:rPr lang="fr-BE" baseline="-25000" dirty="0" smtClean="0">
                <a:solidFill>
                  <a:srgbClr val="002060"/>
                </a:solidFill>
              </a:rPr>
              <a:t>2</a:t>
            </a:r>
            <a:r>
              <a:rPr lang="fr-BE" dirty="0" smtClean="0">
                <a:solidFill>
                  <a:srgbClr val="002060"/>
                </a:solidFill>
              </a:rPr>
              <a:t>)</a:t>
            </a:r>
            <a:endParaRPr lang="en-GB" dirty="0">
              <a:solidFill>
                <a:srgbClr val="002060"/>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925713"/>
            <a:ext cx="254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334000" y="3033799"/>
            <a:ext cx="3483012" cy="400110"/>
          </a:xfrm>
          <a:prstGeom prst="rect">
            <a:avLst/>
          </a:prstGeom>
          <a:noFill/>
        </p:spPr>
        <p:txBody>
          <a:bodyPr wrap="square" rtlCol="0">
            <a:spAutoFit/>
          </a:bodyPr>
          <a:lstStyle/>
          <a:p>
            <a:pPr algn="ctr"/>
            <a:r>
              <a:rPr lang="fr-BE" sz="2000" b="1" dirty="0" smtClean="0">
                <a:solidFill>
                  <a:schemeClr val="tx2"/>
                </a:solidFill>
              </a:rPr>
              <a:t>http://uv-vis.aeronomie.be</a:t>
            </a:r>
            <a:endParaRPr lang="en-GB" sz="2000" b="1" dirty="0">
              <a:solidFill>
                <a:schemeClr val="tx2"/>
              </a:solidFill>
            </a:endParaRPr>
          </a:p>
        </p:txBody>
      </p:sp>
    </p:spTree>
    <p:extLst>
      <p:ext uri="{BB962C8B-B14F-4D97-AF65-F5344CB8AC3E}">
        <p14:creationId xmlns:p14="http://schemas.microsoft.com/office/powerpoint/2010/main" val="165843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64" y="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Example of use case data - </a:t>
            </a:r>
            <a:r>
              <a:rPr lang="en-US" sz="2800" b="1" dirty="0" err="1" smtClean="0">
                <a:solidFill>
                  <a:srgbClr val="376092"/>
                </a:solidFill>
                <a:latin typeface="Arial"/>
              </a:rPr>
              <a:t>Aeronomy</a:t>
            </a:r>
            <a:endParaRPr lang="en-GB" sz="2800" dirty="0" smtClean="0">
              <a:solidFill>
                <a:srgbClr val="376092"/>
              </a:solidFill>
              <a:ea typeface="Times New Roman"/>
              <a:cs typeface="Calibri" pitchFamily="34" charset="0"/>
            </a:endParaRPr>
          </a:p>
        </p:txBody>
      </p:sp>
      <p:sp>
        <p:nvSpPr>
          <p:cNvPr id="14" name="TextBox 13"/>
          <p:cNvSpPr txBox="1"/>
          <p:nvPr/>
        </p:nvSpPr>
        <p:spPr>
          <a:xfrm>
            <a:off x="100463" y="542414"/>
            <a:ext cx="8959937" cy="400110"/>
          </a:xfrm>
          <a:prstGeom prst="rect">
            <a:avLst/>
          </a:prstGeom>
          <a:noFill/>
        </p:spPr>
        <p:txBody>
          <a:bodyPr wrap="square" rtlCol="0">
            <a:spAutoFit/>
          </a:bodyPr>
          <a:lstStyle/>
          <a:p>
            <a:pPr>
              <a:spcBef>
                <a:spcPts val="600"/>
              </a:spcBef>
              <a:spcAft>
                <a:spcPts val="600"/>
              </a:spcAft>
            </a:pPr>
            <a:r>
              <a:rPr lang="en-GB" sz="2000" dirty="0" smtClean="0">
                <a:solidFill>
                  <a:srgbClr val="376092"/>
                </a:solidFill>
                <a:ea typeface="Times New Roman"/>
                <a:cs typeface="Calibri" pitchFamily="34" charset="0"/>
              </a:rPr>
              <a:t>Examples of MAX-DOAS HCHO and NO</a:t>
            </a:r>
            <a:r>
              <a:rPr lang="en-GB" sz="2000" baseline="-25000" dirty="0" smtClean="0">
                <a:solidFill>
                  <a:srgbClr val="376092"/>
                </a:solidFill>
                <a:ea typeface="Times New Roman"/>
                <a:cs typeface="Calibri" pitchFamily="34" charset="0"/>
              </a:rPr>
              <a:t>2</a:t>
            </a:r>
            <a:r>
              <a:rPr lang="en-GB" sz="2000" dirty="0" smtClean="0">
                <a:solidFill>
                  <a:srgbClr val="376092"/>
                </a:solidFill>
                <a:ea typeface="Times New Roman"/>
                <a:cs typeface="Calibri" pitchFamily="34" charset="0"/>
              </a:rPr>
              <a:t> retrievals at </a:t>
            </a:r>
            <a:r>
              <a:rPr lang="en-GB" sz="2000" dirty="0" err="1" smtClean="0">
                <a:solidFill>
                  <a:srgbClr val="376092"/>
                </a:solidFill>
                <a:ea typeface="Times New Roman"/>
                <a:cs typeface="Calibri" pitchFamily="34" charset="0"/>
              </a:rPr>
              <a:t>Xianghe</a:t>
            </a:r>
            <a:r>
              <a:rPr lang="en-GB" sz="2000" dirty="0" smtClean="0">
                <a:solidFill>
                  <a:srgbClr val="376092"/>
                </a:solidFill>
                <a:ea typeface="Times New Roman"/>
                <a:cs typeface="Calibri" pitchFamily="34" charset="0"/>
              </a:rPr>
              <a:t> (Beijing area)</a:t>
            </a:r>
          </a:p>
        </p:txBody>
      </p:sp>
      <p:pic>
        <p:nvPicPr>
          <p:cNvPr id="15" name="Picture 1"/>
          <p:cNvPicPr>
            <a:picLocks noChangeAspect="1"/>
          </p:cNvPicPr>
          <p:nvPr/>
        </p:nvPicPr>
        <p:blipFill>
          <a:blip r:embed="rId3">
            <a:extLst>
              <a:ext uri="{28A0092B-C50C-407E-A947-70E740481C1C}">
                <a14:useLocalDpi xmlns:a14="http://schemas.microsoft.com/office/drawing/2010/main" val="0"/>
              </a:ext>
            </a:extLst>
          </a:blip>
          <a:srcRect l="6511" t="6177" r="52023" b="36000"/>
          <a:stretch>
            <a:fillRect/>
          </a:stretch>
        </p:blipFill>
        <p:spPr bwMode="auto">
          <a:xfrm>
            <a:off x="2382838" y="1042988"/>
            <a:ext cx="25495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exemple_retrieval_NO2_test"/>
          <p:cNvPicPr>
            <a:picLocks noChangeAspect="1" noChangeArrowheads="1"/>
          </p:cNvPicPr>
          <p:nvPr/>
        </p:nvPicPr>
        <p:blipFill>
          <a:blip r:embed="rId4">
            <a:extLst>
              <a:ext uri="{28A0092B-C50C-407E-A947-70E740481C1C}">
                <a14:useLocalDpi xmlns:a14="http://schemas.microsoft.com/office/drawing/2010/main" val="0"/>
              </a:ext>
            </a:extLst>
          </a:blip>
          <a:srcRect l="5066" t="6050" r="52374" b="36266"/>
          <a:stretch>
            <a:fillRect/>
          </a:stretch>
        </p:blipFill>
        <p:spPr bwMode="auto">
          <a:xfrm>
            <a:off x="5435600" y="1046163"/>
            <a:ext cx="2598738"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00464" y="5565815"/>
            <a:ext cx="2304542" cy="276999"/>
          </a:xfrm>
          <a:prstGeom prst="rect">
            <a:avLst/>
          </a:prstGeom>
          <a:noFill/>
        </p:spPr>
        <p:txBody>
          <a:bodyPr wrap="none" rtlCol="0">
            <a:spAutoFit/>
          </a:bodyPr>
          <a:lstStyle/>
          <a:p>
            <a:r>
              <a:rPr lang="fr-BE" sz="1200" i="1" dirty="0" err="1" smtClean="0"/>
              <a:t>From</a:t>
            </a:r>
            <a:r>
              <a:rPr lang="fr-BE" sz="1200" i="1" dirty="0" smtClean="0"/>
              <a:t> M. Van </a:t>
            </a:r>
            <a:r>
              <a:rPr lang="fr-BE" sz="1200" i="1" dirty="0" err="1" smtClean="0"/>
              <a:t>Roozendael</a:t>
            </a:r>
            <a:r>
              <a:rPr lang="fr-BE" sz="1200" i="1" dirty="0" smtClean="0"/>
              <a:t> et al.</a:t>
            </a:r>
            <a:endParaRPr lang="en-GB" sz="1200" i="1" dirty="0"/>
          </a:p>
        </p:txBody>
      </p:sp>
      <p:grpSp>
        <p:nvGrpSpPr>
          <p:cNvPr id="9" name="Group 8"/>
          <p:cNvGrpSpPr/>
          <p:nvPr/>
        </p:nvGrpSpPr>
        <p:grpSpPr>
          <a:xfrm>
            <a:off x="281185" y="2430965"/>
            <a:ext cx="1943100" cy="1841917"/>
            <a:chOff x="100463" y="2286000"/>
            <a:chExt cx="1943100" cy="1841917"/>
          </a:xfrm>
        </p:grpSpPr>
        <p:sp>
          <p:nvSpPr>
            <p:cNvPr id="18" name="Text Box 12"/>
            <p:cNvSpPr txBox="1">
              <a:spLocks noChangeArrowheads="1"/>
            </p:cNvSpPr>
            <p:nvPr/>
          </p:nvSpPr>
          <p:spPr bwMode="auto">
            <a:xfrm>
              <a:off x="100464" y="2286000"/>
              <a:ext cx="1772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BE" altLang="fr-FR" sz="1600" dirty="0"/>
                <a:t>A priori profile:</a:t>
              </a:r>
            </a:p>
          </p:txBody>
        </p:sp>
        <p:graphicFrame>
          <p:nvGraphicFramePr>
            <p:cNvPr id="8" name="Object 7"/>
            <p:cNvGraphicFramePr>
              <a:graphicFrameLocks noChangeAspect="1"/>
            </p:cNvGraphicFramePr>
            <p:nvPr>
              <p:extLst>
                <p:ext uri="{D42A27DB-BD31-4B8C-83A1-F6EECF244321}">
                  <p14:modId xmlns:p14="http://schemas.microsoft.com/office/powerpoint/2010/main" val="3103340120"/>
                </p:ext>
              </p:extLst>
            </p:nvPr>
          </p:nvGraphicFramePr>
          <p:xfrm>
            <a:off x="132237" y="2819400"/>
            <a:ext cx="1552612" cy="785812"/>
          </p:xfrm>
          <a:graphic>
            <a:graphicData uri="http://schemas.openxmlformats.org/presentationml/2006/ole">
              <mc:AlternateContent xmlns:mc="http://schemas.openxmlformats.org/markup-compatibility/2006">
                <mc:Choice xmlns:v="urn:schemas-microsoft-com:vml" Requires="v">
                  <p:oleObj spid="_x0000_s1035" name="Equation" r:id="rId5" imgW="1104900" imgH="558800" progId="Equation.3">
                    <p:embed/>
                  </p:oleObj>
                </mc:Choice>
                <mc:Fallback>
                  <p:oleObj name="Equation" r:id="rId5" imgW="1104900" imgH="5588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237" y="2819400"/>
                          <a:ext cx="1552612" cy="785812"/>
                        </a:xfrm>
                        <a:prstGeom prst="rect">
                          <a:avLst/>
                        </a:prstGeom>
                        <a:noFill/>
                        <a:ln>
                          <a:noFill/>
                        </a:ln>
                        <a:effectLst/>
                      </p:spPr>
                    </p:pic>
                  </p:oleObj>
                </mc:Fallback>
              </mc:AlternateContent>
            </a:graphicData>
          </a:graphic>
        </p:graphicFrame>
        <p:sp>
          <p:nvSpPr>
            <p:cNvPr id="19" name="TextBox 2"/>
            <p:cNvSpPr txBox="1">
              <a:spLocks noChangeArrowheads="1"/>
            </p:cNvSpPr>
            <p:nvPr/>
          </p:nvSpPr>
          <p:spPr bwMode="auto">
            <a:xfrm>
              <a:off x="100463" y="3789363"/>
              <a:ext cx="1943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BE" altLang="fr-FR" sz="1600" dirty="0" err="1"/>
                <a:t>with</a:t>
              </a:r>
              <a:r>
                <a:rPr lang="fr-BE" altLang="fr-FR" sz="1600" dirty="0"/>
                <a:t> SH = 0.5km</a:t>
              </a:r>
            </a:p>
          </p:txBody>
        </p:sp>
      </p:grpSp>
    </p:spTree>
    <p:extLst>
      <p:ext uri="{BB962C8B-B14F-4D97-AF65-F5344CB8AC3E}">
        <p14:creationId xmlns:p14="http://schemas.microsoft.com/office/powerpoint/2010/main" val="2066666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463" y="1371600"/>
            <a:ext cx="8959937" cy="4093428"/>
          </a:xfrm>
          <a:prstGeom prst="rect">
            <a:avLst/>
          </a:prstGeom>
          <a:noFill/>
        </p:spPr>
        <p:txBody>
          <a:bodyPr wrap="square" rtlCol="0">
            <a:spAutoFit/>
          </a:bodyPr>
          <a:lstStyle/>
          <a:p>
            <a:pPr algn="just">
              <a:spcBef>
                <a:spcPts val="600"/>
              </a:spcBef>
              <a:spcAft>
                <a:spcPts val="600"/>
              </a:spcAft>
            </a:pPr>
            <a:r>
              <a:rPr lang="en-US" sz="2000" dirty="0" smtClean="0">
                <a:solidFill>
                  <a:srgbClr val="376092"/>
                </a:solidFill>
              </a:rPr>
              <a:t>The space in which atmospheric and ocean phenomena are observed and in which data are measured (or modelled) has 4 equally important dimensions (“independent variables”):</a:t>
            </a:r>
          </a:p>
          <a:p>
            <a:pPr marL="342900" indent="-342900" algn="just">
              <a:spcBef>
                <a:spcPts val="600"/>
              </a:spcBef>
              <a:spcAft>
                <a:spcPts val="600"/>
              </a:spcAft>
              <a:buFont typeface="Arial" panose="020B0604020202020204" pitchFamily="34" charset="0"/>
              <a:buChar char="•"/>
            </a:pPr>
            <a:r>
              <a:rPr lang="en-US" sz="2000" dirty="0" smtClean="0">
                <a:solidFill>
                  <a:srgbClr val="376092"/>
                </a:solidFill>
              </a:rPr>
              <a:t>longitude and latitude (“</a:t>
            </a:r>
            <a:r>
              <a:rPr lang="en-US" sz="2000" dirty="0" err="1" smtClean="0">
                <a:solidFill>
                  <a:srgbClr val="376092"/>
                </a:solidFill>
              </a:rPr>
              <a:t>recognised</a:t>
            </a:r>
            <a:r>
              <a:rPr lang="en-US" sz="2000" dirty="0" smtClean="0">
                <a:solidFill>
                  <a:srgbClr val="376092"/>
                </a:solidFill>
              </a:rPr>
              <a:t>” dimensions in the INSPIRE relevant thematic data specifications)</a:t>
            </a:r>
          </a:p>
          <a:p>
            <a:pPr marL="342900" indent="-342900" algn="just">
              <a:spcBef>
                <a:spcPts val="600"/>
              </a:spcBef>
              <a:spcAft>
                <a:spcPts val="600"/>
              </a:spcAft>
              <a:buFont typeface="Arial" panose="020B0604020202020204" pitchFamily="34" charset="0"/>
              <a:buChar char="•"/>
            </a:pPr>
            <a:r>
              <a:rPr lang="en-US" sz="2000" dirty="0" smtClean="0">
                <a:solidFill>
                  <a:srgbClr val="376092"/>
                </a:solidFill>
              </a:rPr>
              <a:t>the vertical (depth, altitude, pressure, potential temperature, …)</a:t>
            </a:r>
          </a:p>
          <a:p>
            <a:pPr marL="342900" indent="-342900" algn="just">
              <a:spcBef>
                <a:spcPts val="600"/>
              </a:spcBef>
              <a:spcAft>
                <a:spcPts val="600"/>
              </a:spcAft>
              <a:buFont typeface="Arial" panose="020B0604020202020204" pitchFamily="34" charset="0"/>
              <a:buChar char="•"/>
            </a:pPr>
            <a:r>
              <a:rPr lang="en-US" sz="2000" dirty="0" smtClean="0">
                <a:solidFill>
                  <a:srgbClr val="376092"/>
                </a:solidFill>
              </a:rPr>
              <a:t>time</a:t>
            </a:r>
          </a:p>
          <a:p>
            <a:pPr algn="just">
              <a:spcBef>
                <a:spcPts val="600"/>
              </a:spcBef>
              <a:spcAft>
                <a:spcPts val="600"/>
              </a:spcAft>
            </a:pPr>
            <a:r>
              <a:rPr lang="en-US" sz="2000" dirty="0" smtClean="0">
                <a:solidFill>
                  <a:srgbClr val="376092"/>
                </a:solidFill>
              </a:rPr>
              <a:t>In INSPIRE data models, the last two types of coordinates may be added as attributes to the data, which gives them an utterly different role as the one of geographical coordinates and does not allow a proper representation of an Earth science generic dataset.</a:t>
            </a:r>
          </a:p>
        </p:txBody>
      </p:sp>
      <p:sp>
        <p:nvSpPr>
          <p:cNvPr id="9" name="TextBox 8"/>
          <p:cNvSpPr txBox="1"/>
          <p:nvPr/>
        </p:nvSpPr>
        <p:spPr>
          <a:xfrm>
            <a:off x="100464" y="172844"/>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The “D-challenge”</a:t>
            </a:r>
            <a:endParaRPr lang="en-GB" sz="2800" dirty="0" smtClean="0">
              <a:solidFill>
                <a:srgbClr val="376092"/>
              </a:solidFill>
              <a:ea typeface="Times New Roman"/>
              <a:cs typeface="Calibri" pitchFamily="34" charset="0"/>
            </a:endParaRPr>
          </a:p>
        </p:txBody>
      </p:sp>
    </p:spTree>
    <p:extLst>
      <p:ext uri="{BB962C8B-B14F-4D97-AF65-F5344CB8AC3E}">
        <p14:creationId xmlns:p14="http://schemas.microsoft.com/office/powerpoint/2010/main" val="709596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90" y="224972"/>
            <a:ext cx="9323890" cy="9502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4972"/>
            <a:ext cx="9379351" cy="95022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90" y="0"/>
            <a:ext cx="9323890" cy="55205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23" y="0"/>
            <a:ext cx="9171974" cy="552053"/>
          </a:xfrm>
          <a:prstGeom prst="rect">
            <a:avLst/>
          </a:prstGeom>
        </p:spPr>
      </p:pic>
      <p:sp>
        <p:nvSpPr>
          <p:cNvPr id="8" name="TextBox 7"/>
          <p:cNvSpPr txBox="1"/>
          <p:nvPr/>
        </p:nvSpPr>
        <p:spPr>
          <a:xfrm>
            <a:off x="451411" y="330750"/>
            <a:ext cx="8305800" cy="369332"/>
          </a:xfrm>
          <a:prstGeom prst="rect">
            <a:avLst/>
          </a:prstGeom>
          <a:noFill/>
        </p:spPr>
        <p:txBody>
          <a:bodyPr wrap="square" rtlCol="0">
            <a:spAutoFit/>
          </a:bodyPr>
          <a:lstStyle/>
          <a:p>
            <a:pPr algn="ctr">
              <a:spcBef>
                <a:spcPts val="600"/>
              </a:spcBef>
              <a:spcAft>
                <a:spcPts val="600"/>
              </a:spcAft>
            </a:pPr>
            <a:r>
              <a:rPr lang="en-GB" sz="1800" b="1" i="1" dirty="0" smtClean="0">
                <a:solidFill>
                  <a:srgbClr val="376092"/>
                </a:solidFill>
                <a:ea typeface="Times New Roman"/>
                <a:cs typeface="Calibri" pitchFamily="34" charset="0"/>
              </a:rPr>
              <a:t>With ocean and atmosphere, let INSPIRE gain altitude and depth.</a:t>
            </a:r>
          </a:p>
        </p:txBody>
      </p:sp>
      <p:sp>
        <p:nvSpPr>
          <p:cNvPr id="7" name="TextBox 6"/>
          <p:cNvSpPr txBox="1"/>
          <p:nvPr/>
        </p:nvSpPr>
        <p:spPr>
          <a:xfrm>
            <a:off x="84795" y="2286000"/>
            <a:ext cx="8959937" cy="1323439"/>
          </a:xfrm>
          <a:prstGeom prst="rect">
            <a:avLst/>
          </a:prstGeom>
          <a:noFill/>
        </p:spPr>
        <p:txBody>
          <a:bodyPr wrap="square" rtlCol="0">
            <a:spAutoFit/>
          </a:bodyPr>
          <a:lstStyle/>
          <a:p>
            <a:pPr algn="just">
              <a:spcBef>
                <a:spcPts val="600"/>
              </a:spcBef>
              <a:spcAft>
                <a:spcPts val="600"/>
              </a:spcAft>
            </a:pPr>
            <a:r>
              <a:rPr lang="en-US" sz="2000" dirty="0" smtClean="0">
                <a:solidFill>
                  <a:srgbClr val="376092"/>
                </a:solidFill>
              </a:rPr>
              <a:t>PAMIR will not directly tackle the issue of the data models, but</a:t>
            </a:r>
          </a:p>
          <a:p>
            <a:pPr marL="342900" indent="-342900" algn="just">
              <a:spcBef>
                <a:spcPts val="600"/>
              </a:spcBef>
              <a:spcAft>
                <a:spcPts val="600"/>
              </a:spcAft>
              <a:buFont typeface="Arial" panose="020B0604020202020204" pitchFamily="34" charset="0"/>
              <a:buChar char="•"/>
            </a:pPr>
            <a:r>
              <a:rPr lang="en-US" sz="2000" dirty="0" smtClean="0">
                <a:solidFill>
                  <a:srgbClr val="376092"/>
                </a:solidFill>
              </a:rPr>
              <a:t>these reflect on the metadata definition, which falls into the project realm;</a:t>
            </a:r>
          </a:p>
          <a:p>
            <a:pPr marL="342900" indent="-342900" algn="just">
              <a:spcBef>
                <a:spcPts val="600"/>
              </a:spcBef>
              <a:spcAft>
                <a:spcPts val="600"/>
              </a:spcAft>
              <a:buFont typeface="Arial" panose="020B0604020202020204" pitchFamily="34" charset="0"/>
              <a:buChar char="•"/>
            </a:pPr>
            <a:r>
              <a:rPr lang="en-US" sz="2000" dirty="0" smtClean="0">
                <a:solidFill>
                  <a:srgbClr val="376092"/>
                </a:solidFill>
              </a:rPr>
              <a:t>at some point, the datasets will have to become fully INSPIRE-compliant.</a:t>
            </a:r>
          </a:p>
        </p:txBody>
      </p:sp>
      <p:sp>
        <p:nvSpPr>
          <p:cNvPr id="9" name="TextBox 8"/>
          <p:cNvSpPr txBox="1"/>
          <p:nvPr/>
        </p:nvSpPr>
        <p:spPr>
          <a:xfrm>
            <a:off x="84795" y="4388530"/>
            <a:ext cx="8959937" cy="400110"/>
          </a:xfrm>
          <a:prstGeom prst="rect">
            <a:avLst/>
          </a:prstGeom>
          <a:noFill/>
        </p:spPr>
        <p:txBody>
          <a:bodyPr wrap="square" rtlCol="0">
            <a:spAutoFit/>
          </a:bodyPr>
          <a:lstStyle/>
          <a:p>
            <a:pPr algn="ctr">
              <a:spcBef>
                <a:spcPts val="600"/>
              </a:spcBef>
              <a:spcAft>
                <a:spcPts val="600"/>
              </a:spcAft>
            </a:pPr>
            <a:r>
              <a:rPr lang="en-US" sz="2000" dirty="0" smtClean="0">
                <a:solidFill>
                  <a:srgbClr val="376092"/>
                </a:solidFill>
              </a:rPr>
              <a:t>… the solution : a new fully 4-D data model?</a:t>
            </a:r>
          </a:p>
        </p:txBody>
      </p:sp>
    </p:spTree>
    <p:extLst>
      <p:ext uri="{BB962C8B-B14F-4D97-AF65-F5344CB8AC3E}">
        <p14:creationId xmlns:p14="http://schemas.microsoft.com/office/powerpoint/2010/main" val="291035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462" y="685800"/>
            <a:ext cx="8959937" cy="707886"/>
          </a:xfrm>
          <a:prstGeom prst="rect">
            <a:avLst/>
          </a:prstGeom>
          <a:noFill/>
        </p:spPr>
        <p:txBody>
          <a:bodyPr wrap="square" rtlCol="0">
            <a:spAutoFit/>
          </a:bodyPr>
          <a:lstStyle/>
          <a:p>
            <a:pPr algn="just">
              <a:spcBef>
                <a:spcPts val="600"/>
              </a:spcBef>
              <a:spcAft>
                <a:spcPts val="600"/>
              </a:spcAft>
            </a:pPr>
            <a:r>
              <a:rPr lang="en-US" sz="2000" i="1" dirty="0" smtClean="0">
                <a:solidFill>
                  <a:srgbClr val="376092"/>
                </a:solidFill>
              </a:rPr>
              <a:t>What quality information does a user of ocean/atmospheric data need in order to be able to assess whether the data are fit for his/her purpose?</a:t>
            </a:r>
            <a:endParaRPr lang="en-GB" sz="2000" i="1" dirty="0">
              <a:solidFill>
                <a:srgbClr val="376092"/>
              </a:solidFill>
              <a:ea typeface="Times New Roman"/>
              <a:cs typeface="Calibri" pitchFamily="34" charset="0"/>
            </a:endParaRPr>
          </a:p>
        </p:txBody>
      </p:sp>
      <p:sp>
        <p:nvSpPr>
          <p:cNvPr id="8" name="TextBox 7"/>
          <p:cNvSpPr txBox="1"/>
          <p:nvPr/>
        </p:nvSpPr>
        <p:spPr>
          <a:xfrm>
            <a:off x="100464" y="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Quality</a:t>
            </a:r>
            <a:endParaRPr lang="en-GB" sz="2800" dirty="0" smtClean="0">
              <a:solidFill>
                <a:srgbClr val="376092"/>
              </a:solidFill>
              <a:ea typeface="Times New Roman"/>
              <a:cs typeface="Calibri" pitchFamily="34" charset="0"/>
            </a:endParaRPr>
          </a:p>
        </p:txBody>
      </p:sp>
      <p:sp>
        <p:nvSpPr>
          <p:cNvPr id="4" name="Text Box 9"/>
          <p:cNvSpPr txBox="1">
            <a:spLocks noChangeArrowheads="1"/>
          </p:cNvSpPr>
          <p:nvPr/>
        </p:nvSpPr>
        <p:spPr bwMode="auto">
          <a:xfrm>
            <a:off x="100462" y="1546086"/>
            <a:ext cx="8959936"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6538" indent="-236538"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177800" indent="-177800" eaLnBrk="1" hangingPunct="1">
              <a:spcBef>
                <a:spcPts val="300"/>
              </a:spcBef>
              <a:buFont typeface="Arial" panose="020B0604020202020204" pitchFamily="34" charset="0"/>
              <a:buChar char="•"/>
            </a:pPr>
            <a:r>
              <a:rPr lang="fr-FR" altLang="fr-FR" sz="2000" dirty="0">
                <a:solidFill>
                  <a:srgbClr val="376092"/>
                </a:solidFill>
              </a:rPr>
              <a:t>Description of </a:t>
            </a:r>
            <a:r>
              <a:rPr lang="fr-FR" altLang="fr-FR" sz="2000" dirty="0" err="1">
                <a:solidFill>
                  <a:srgbClr val="376092"/>
                </a:solidFill>
              </a:rPr>
              <a:t>product</a:t>
            </a:r>
            <a:r>
              <a:rPr lang="fr-FR" altLang="fr-FR" sz="2000" dirty="0">
                <a:solidFill>
                  <a:srgbClr val="376092"/>
                </a:solidFill>
              </a:rPr>
              <a:t> </a:t>
            </a:r>
            <a:r>
              <a:rPr lang="fr-FR" altLang="fr-FR" sz="2000" dirty="0" err="1">
                <a:solidFill>
                  <a:srgbClr val="376092"/>
                </a:solidFill>
              </a:rPr>
              <a:t>derivation</a:t>
            </a:r>
            <a:r>
              <a:rPr lang="fr-FR" altLang="fr-FR" sz="2000" dirty="0">
                <a:solidFill>
                  <a:srgbClr val="376092"/>
                </a:solidFill>
              </a:rPr>
              <a:t> </a:t>
            </a:r>
            <a:r>
              <a:rPr lang="fr-FR" altLang="fr-FR" sz="2000" dirty="0" err="1">
                <a:solidFill>
                  <a:srgbClr val="376092"/>
                </a:solidFill>
              </a:rPr>
              <a:t>chain</a:t>
            </a:r>
            <a:r>
              <a:rPr lang="fr-FR" altLang="fr-FR" sz="2000" dirty="0">
                <a:solidFill>
                  <a:srgbClr val="376092"/>
                </a:solidFill>
              </a:rPr>
              <a:t> (</a:t>
            </a:r>
            <a:r>
              <a:rPr lang="fr-FR" altLang="fr-FR" sz="2000" dirty="0" err="1" smtClean="0">
                <a:solidFill>
                  <a:srgbClr val="376092"/>
                </a:solidFill>
              </a:rPr>
              <a:t>traceability</a:t>
            </a:r>
            <a:r>
              <a:rPr lang="fr-FR" altLang="fr-FR" sz="2000" dirty="0" smtClean="0">
                <a:solidFill>
                  <a:srgbClr val="376092"/>
                </a:solidFill>
              </a:rPr>
              <a:t> of data)</a:t>
            </a:r>
            <a:endParaRPr lang="fr-FR" altLang="fr-FR" sz="2000" dirty="0">
              <a:solidFill>
                <a:srgbClr val="376092"/>
              </a:solidFill>
            </a:endParaRPr>
          </a:p>
          <a:p>
            <a:pPr marL="177800" indent="-177800" eaLnBrk="1" hangingPunct="1">
              <a:spcBef>
                <a:spcPts val="300"/>
              </a:spcBef>
              <a:buFont typeface="Arial" panose="020B0604020202020204" pitchFamily="34" charset="0"/>
              <a:buChar char="•"/>
            </a:pPr>
            <a:r>
              <a:rPr lang="fr-FR" altLang="fr-FR" sz="2000" dirty="0" smtClean="0">
                <a:solidFill>
                  <a:srgbClr val="376092"/>
                </a:solidFill>
              </a:rPr>
              <a:t>Existence </a:t>
            </a:r>
            <a:r>
              <a:rPr lang="fr-FR" altLang="fr-FR" sz="2000" dirty="0">
                <a:solidFill>
                  <a:srgbClr val="376092"/>
                </a:solidFill>
              </a:rPr>
              <a:t>of </a:t>
            </a:r>
            <a:r>
              <a:rPr lang="fr-FR" altLang="fr-FR" sz="2000" dirty="0" err="1">
                <a:solidFill>
                  <a:srgbClr val="376092"/>
                </a:solidFill>
              </a:rPr>
              <a:t>quality</a:t>
            </a:r>
            <a:r>
              <a:rPr lang="fr-FR" altLang="fr-FR" sz="2000" dirty="0">
                <a:solidFill>
                  <a:srgbClr val="376092"/>
                </a:solidFill>
              </a:rPr>
              <a:t> </a:t>
            </a:r>
            <a:r>
              <a:rPr lang="fr-FR" altLang="fr-FR" sz="2000" dirty="0" err="1">
                <a:solidFill>
                  <a:srgbClr val="376092"/>
                </a:solidFill>
              </a:rPr>
              <a:t>assessment</a:t>
            </a:r>
            <a:endParaRPr lang="fr-FR" altLang="fr-FR" sz="2000" dirty="0">
              <a:solidFill>
                <a:srgbClr val="376092"/>
              </a:solidFill>
            </a:endParaRPr>
          </a:p>
          <a:p>
            <a:pPr marL="177800" indent="-177800" eaLnBrk="1" hangingPunct="1">
              <a:spcBef>
                <a:spcPts val="300"/>
              </a:spcBef>
              <a:buFont typeface="Arial" panose="020B0604020202020204" pitchFamily="34" charset="0"/>
              <a:buChar char="•"/>
            </a:pPr>
            <a:r>
              <a:rPr lang="fr-FR" altLang="fr-FR" sz="2000" dirty="0">
                <a:solidFill>
                  <a:srgbClr val="376092"/>
                </a:solidFill>
              </a:rPr>
              <a:t>Validation </a:t>
            </a:r>
            <a:r>
              <a:rPr lang="fr-FR" altLang="fr-FR" sz="2000" dirty="0" err="1" smtClean="0">
                <a:solidFill>
                  <a:srgbClr val="376092"/>
                </a:solidFill>
              </a:rPr>
              <a:t>method</a:t>
            </a:r>
            <a:r>
              <a:rPr lang="fr-FR" altLang="fr-FR" sz="2000" dirty="0" smtClean="0">
                <a:solidFill>
                  <a:srgbClr val="376092"/>
                </a:solidFill>
              </a:rPr>
              <a:t> &amp; description of validation </a:t>
            </a:r>
            <a:r>
              <a:rPr lang="fr-FR" altLang="fr-FR" sz="2000" dirty="0" err="1" smtClean="0">
                <a:solidFill>
                  <a:srgbClr val="376092"/>
                </a:solidFill>
              </a:rPr>
              <a:t>chain</a:t>
            </a:r>
            <a:r>
              <a:rPr lang="fr-FR" altLang="fr-FR" sz="2000" dirty="0" smtClean="0">
                <a:solidFill>
                  <a:srgbClr val="376092"/>
                </a:solidFill>
              </a:rPr>
              <a:t> (</a:t>
            </a:r>
            <a:r>
              <a:rPr lang="fr-FR" altLang="fr-FR" sz="2000" dirty="0" err="1" smtClean="0">
                <a:solidFill>
                  <a:srgbClr val="376092"/>
                </a:solidFill>
              </a:rPr>
              <a:t>traceability</a:t>
            </a:r>
            <a:r>
              <a:rPr lang="fr-FR" altLang="fr-FR" sz="2000" dirty="0">
                <a:solidFill>
                  <a:srgbClr val="376092"/>
                </a:solidFill>
              </a:rPr>
              <a:t> </a:t>
            </a:r>
            <a:r>
              <a:rPr lang="fr-FR" altLang="fr-FR" sz="2000" dirty="0" smtClean="0">
                <a:solidFill>
                  <a:srgbClr val="376092"/>
                </a:solidFill>
              </a:rPr>
              <a:t>of validation)</a:t>
            </a:r>
            <a:endParaRPr lang="fr-FR" altLang="fr-FR" sz="2000" dirty="0">
              <a:solidFill>
                <a:srgbClr val="376092"/>
              </a:solidFill>
            </a:endParaRPr>
          </a:p>
          <a:p>
            <a:pPr marL="177800" indent="-177800" eaLnBrk="1" hangingPunct="1">
              <a:spcBef>
                <a:spcPts val="300"/>
              </a:spcBef>
              <a:buFont typeface="Arial" panose="020B0604020202020204" pitchFamily="34" charset="0"/>
              <a:buChar char="•"/>
            </a:pPr>
            <a:r>
              <a:rPr lang="fr-FR" altLang="fr-FR" sz="2000" dirty="0" smtClean="0">
                <a:solidFill>
                  <a:srgbClr val="376092"/>
                </a:solidFill>
              </a:rPr>
              <a:t>Information on validation </a:t>
            </a:r>
            <a:r>
              <a:rPr lang="fr-FR" altLang="fr-FR" sz="2000" dirty="0" err="1" smtClean="0">
                <a:solidFill>
                  <a:srgbClr val="376092"/>
                </a:solidFill>
              </a:rPr>
              <a:t>datasets</a:t>
            </a:r>
            <a:r>
              <a:rPr lang="fr-FR" altLang="fr-FR" sz="2000" dirty="0" smtClean="0">
                <a:solidFill>
                  <a:srgbClr val="376092"/>
                </a:solidFill>
              </a:rPr>
              <a:t> (</a:t>
            </a:r>
            <a:r>
              <a:rPr lang="fr-FR" altLang="fr-FR" sz="2000" dirty="0" err="1" smtClean="0">
                <a:solidFill>
                  <a:srgbClr val="376092"/>
                </a:solidFill>
              </a:rPr>
              <a:t>reference</a:t>
            </a:r>
            <a:r>
              <a:rPr lang="fr-FR" altLang="fr-FR" sz="2000" dirty="0" smtClean="0">
                <a:solidFill>
                  <a:srgbClr val="376092"/>
                </a:solidFill>
              </a:rPr>
              <a:t> data </a:t>
            </a:r>
            <a:r>
              <a:rPr lang="fr-FR" altLang="fr-FR" sz="2000" dirty="0" err="1" smtClean="0">
                <a:solidFill>
                  <a:srgbClr val="376092"/>
                </a:solidFill>
              </a:rPr>
              <a:t>used</a:t>
            </a:r>
            <a:r>
              <a:rPr lang="fr-FR" altLang="fr-FR" sz="2000" dirty="0" smtClean="0">
                <a:solidFill>
                  <a:srgbClr val="376092"/>
                </a:solidFill>
              </a:rPr>
              <a:t> for </a:t>
            </a:r>
            <a:r>
              <a:rPr lang="fr-FR" altLang="fr-FR" sz="2000" dirty="0" err="1" smtClean="0">
                <a:solidFill>
                  <a:srgbClr val="376092"/>
                </a:solidFill>
              </a:rPr>
              <a:t>comparison</a:t>
            </a:r>
            <a:r>
              <a:rPr lang="fr-FR" altLang="fr-FR" sz="2000" dirty="0" smtClean="0">
                <a:solidFill>
                  <a:srgbClr val="376092"/>
                </a:solidFill>
              </a:rPr>
              <a:t>)</a:t>
            </a:r>
            <a:endParaRPr lang="fr-FR" altLang="fr-FR" sz="2000" dirty="0">
              <a:solidFill>
                <a:srgbClr val="376092"/>
              </a:solidFill>
            </a:endParaRPr>
          </a:p>
          <a:p>
            <a:pPr marL="177800" indent="-177800" eaLnBrk="1" hangingPunct="1">
              <a:spcBef>
                <a:spcPts val="300"/>
              </a:spcBef>
              <a:buFont typeface="Arial" panose="020B0604020202020204" pitchFamily="34" charset="0"/>
              <a:buChar char="•"/>
            </a:pPr>
            <a:r>
              <a:rPr lang="fr-FR" altLang="fr-FR" sz="2000" b="1" dirty="0" err="1">
                <a:solidFill>
                  <a:srgbClr val="376092"/>
                </a:solidFill>
              </a:rPr>
              <a:t>Quality</a:t>
            </a:r>
            <a:r>
              <a:rPr lang="fr-FR" altLang="fr-FR" sz="2000" b="1" dirty="0">
                <a:solidFill>
                  <a:srgbClr val="376092"/>
                </a:solidFill>
              </a:rPr>
              <a:t> </a:t>
            </a:r>
            <a:r>
              <a:rPr lang="fr-FR" altLang="fr-FR" sz="2000" b="1" dirty="0" err="1" smtClean="0">
                <a:solidFill>
                  <a:srgbClr val="376092"/>
                </a:solidFill>
              </a:rPr>
              <a:t>indicators</a:t>
            </a:r>
            <a:r>
              <a:rPr lang="fr-FR" altLang="fr-FR" sz="2000" b="1" dirty="0" smtClean="0">
                <a:solidFill>
                  <a:srgbClr val="376092"/>
                </a:solidFill>
              </a:rPr>
              <a:t> </a:t>
            </a:r>
            <a:r>
              <a:rPr lang="fr-FR" altLang="fr-FR" sz="2000" dirty="0" smtClean="0">
                <a:solidFill>
                  <a:srgbClr val="376092"/>
                </a:solidFill>
              </a:rPr>
              <a:t>(</a:t>
            </a:r>
            <a:r>
              <a:rPr lang="fr-FR" altLang="fr-FR" sz="2000" dirty="0" err="1" smtClean="0">
                <a:solidFill>
                  <a:srgbClr val="376092"/>
                </a:solidFill>
              </a:rPr>
              <a:t>e.g</a:t>
            </a:r>
            <a:r>
              <a:rPr lang="fr-FR" altLang="fr-FR" sz="2000" dirty="0" smtClean="0">
                <a:solidFill>
                  <a:srgbClr val="376092"/>
                </a:solidFill>
              </a:rPr>
              <a:t>. </a:t>
            </a:r>
            <a:r>
              <a:rPr lang="fr-FR" altLang="fr-FR" sz="2000" dirty="0" err="1" smtClean="0">
                <a:solidFill>
                  <a:srgbClr val="376092"/>
                </a:solidFill>
              </a:rPr>
              <a:t>uncertainty</a:t>
            </a:r>
            <a:r>
              <a:rPr lang="fr-FR" altLang="fr-FR" sz="2000" dirty="0" smtClean="0">
                <a:solidFill>
                  <a:srgbClr val="376092"/>
                </a:solidFill>
              </a:rPr>
              <a:t>, </a:t>
            </a:r>
            <a:r>
              <a:rPr lang="fr-FR" altLang="fr-FR" sz="2000" dirty="0" err="1" smtClean="0">
                <a:solidFill>
                  <a:srgbClr val="376092"/>
                </a:solidFill>
              </a:rPr>
              <a:t>quality</a:t>
            </a:r>
            <a:r>
              <a:rPr lang="fr-FR" altLang="fr-FR" sz="2000" dirty="0" smtClean="0">
                <a:solidFill>
                  <a:srgbClr val="376092"/>
                </a:solidFill>
              </a:rPr>
              <a:t> flags)</a:t>
            </a:r>
            <a:endParaRPr lang="fr-FR" altLang="fr-FR" sz="2000" dirty="0">
              <a:solidFill>
                <a:srgbClr val="376092"/>
              </a:solidFill>
            </a:endParaRPr>
          </a:p>
          <a:p>
            <a:pPr marL="177800" indent="-177800" eaLnBrk="1" hangingPunct="1">
              <a:spcBef>
                <a:spcPts val="300"/>
              </a:spcBef>
              <a:buFont typeface="Arial" panose="020B0604020202020204" pitchFamily="34" charset="0"/>
              <a:buChar char="•"/>
            </a:pPr>
            <a:r>
              <a:rPr lang="fr-FR" altLang="fr-FR" sz="2000" dirty="0" err="1" smtClean="0">
                <a:solidFill>
                  <a:srgbClr val="376092"/>
                </a:solidFill>
              </a:rPr>
              <a:t>Analysis</a:t>
            </a:r>
            <a:r>
              <a:rPr lang="fr-FR" altLang="fr-FR" sz="2000" dirty="0" smtClean="0">
                <a:solidFill>
                  <a:srgbClr val="376092"/>
                </a:solidFill>
              </a:rPr>
              <a:t> of validation </a:t>
            </a:r>
            <a:r>
              <a:rPr lang="fr-FR" altLang="fr-FR" sz="2000" dirty="0" err="1">
                <a:solidFill>
                  <a:srgbClr val="376092"/>
                </a:solidFill>
              </a:rPr>
              <a:t>results</a:t>
            </a:r>
            <a:endParaRPr lang="fr-FR" altLang="fr-FR" sz="2000" dirty="0">
              <a:solidFill>
                <a:srgbClr val="376092"/>
              </a:solidFill>
            </a:endParaRPr>
          </a:p>
          <a:p>
            <a:pPr marL="177800" indent="-177800" eaLnBrk="1" hangingPunct="1">
              <a:spcBef>
                <a:spcPts val="300"/>
              </a:spcBef>
              <a:buFont typeface="Arial" panose="020B0604020202020204" pitchFamily="34" charset="0"/>
              <a:buChar char="•"/>
            </a:pPr>
            <a:r>
              <a:rPr lang="fr-FR" altLang="fr-FR" sz="2000" dirty="0" smtClean="0">
                <a:solidFill>
                  <a:srgbClr val="376092"/>
                </a:solidFill>
              </a:rPr>
              <a:t>Data information content </a:t>
            </a:r>
            <a:r>
              <a:rPr lang="fr-FR" altLang="fr-FR" sz="2000" dirty="0" err="1" smtClean="0">
                <a:solidFill>
                  <a:srgbClr val="376092"/>
                </a:solidFill>
              </a:rPr>
              <a:t>analysis</a:t>
            </a:r>
            <a:endParaRPr lang="fr-FR" altLang="fr-FR" sz="2000" dirty="0" smtClean="0">
              <a:solidFill>
                <a:srgbClr val="376092"/>
              </a:solidFill>
            </a:endParaRPr>
          </a:p>
        </p:txBody>
      </p:sp>
      <p:sp>
        <p:nvSpPr>
          <p:cNvPr id="5" name="Text Box 9"/>
          <p:cNvSpPr txBox="1">
            <a:spLocks noChangeArrowheads="1"/>
          </p:cNvSpPr>
          <p:nvPr/>
        </p:nvSpPr>
        <p:spPr bwMode="auto">
          <a:xfrm>
            <a:off x="100462" y="4114800"/>
            <a:ext cx="89599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6538" indent="-236538"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indent="0" algn="just" eaLnBrk="1" hangingPunct="1">
              <a:spcBef>
                <a:spcPct val="50000"/>
              </a:spcBef>
            </a:pPr>
            <a:r>
              <a:rPr lang="fr-FR" altLang="fr-FR" sz="2000" dirty="0" smtClean="0">
                <a:solidFill>
                  <a:srgbClr val="376092"/>
                </a:solidFill>
              </a:rPr>
              <a:t>The </a:t>
            </a:r>
            <a:r>
              <a:rPr lang="fr-FR" altLang="fr-FR" sz="2000" dirty="0">
                <a:solidFill>
                  <a:srgbClr val="376092"/>
                </a:solidFill>
              </a:rPr>
              <a:t>provision of </a:t>
            </a:r>
            <a:r>
              <a:rPr lang="fr-FR" altLang="fr-FR" sz="2000" dirty="0" err="1">
                <a:solidFill>
                  <a:srgbClr val="376092"/>
                </a:solidFill>
              </a:rPr>
              <a:t>quality</a:t>
            </a:r>
            <a:r>
              <a:rPr lang="fr-FR" altLang="fr-FR" sz="2000" dirty="0">
                <a:solidFill>
                  <a:srgbClr val="376092"/>
                </a:solidFill>
              </a:rPr>
              <a:t> </a:t>
            </a:r>
            <a:r>
              <a:rPr lang="fr-FR" altLang="fr-FR" sz="2000" dirty="0" err="1" smtClean="0">
                <a:solidFill>
                  <a:srgbClr val="376092"/>
                </a:solidFill>
              </a:rPr>
              <a:t>indicators</a:t>
            </a:r>
            <a:r>
              <a:rPr lang="fr-FR" altLang="fr-FR" sz="2000" dirty="0" smtClean="0">
                <a:solidFill>
                  <a:srgbClr val="376092"/>
                </a:solidFill>
              </a:rPr>
              <a:t> (QI) and the « </a:t>
            </a:r>
            <a:r>
              <a:rPr lang="fr-FR" altLang="fr-FR" sz="2000" dirty="0" err="1" smtClean="0">
                <a:solidFill>
                  <a:srgbClr val="376092"/>
                </a:solidFill>
              </a:rPr>
              <a:t>traceability</a:t>
            </a:r>
            <a:r>
              <a:rPr lang="fr-FR" altLang="fr-FR" sz="2000" dirty="0" smtClean="0">
                <a:solidFill>
                  <a:srgbClr val="376092"/>
                </a:solidFill>
              </a:rPr>
              <a:t> to international standards » </a:t>
            </a:r>
            <a:r>
              <a:rPr lang="fr-FR" altLang="fr-FR" sz="2000" dirty="0" err="1" smtClean="0">
                <a:solidFill>
                  <a:srgbClr val="376092"/>
                </a:solidFill>
              </a:rPr>
              <a:t>such</a:t>
            </a:r>
            <a:r>
              <a:rPr lang="fr-FR" altLang="fr-FR" sz="2000" dirty="0" smtClean="0">
                <a:solidFill>
                  <a:srgbClr val="376092"/>
                </a:solidFill>
              </a:rPr>
              <a:t> as SI (for </a:t>
            </a:r>
            <a:r>
              <a:rPr lang="fr-FR" altLang="fr-FR" sz="2000" dirty="0" err="1" smtClean="0">
                <a:solidFill>
                  <a:srgbClr val="376092"/>
                </a:solidFill>
              </a:rPr>
              <a:t>units</a:t>
            </a:r>
            <a:r>
              <a:rPr lang="fr-FR" altLang="fr-FR" sz="2000" dirty="0" smtClean="0">
                <a:solidFill>
                  <a:srgbClr val="376092"/>
                </a:solidFill>
              </a:rPr>
              <a:t>) are central </a:t>
            </a:r>
            <a:r>
              <a:rPr lang="fr-FR" altLang="fr-FR" sz="2000" dirty="0" err="1" smtClean="0">
                <a:solidFill>
                  <a:srgbClr val="376092"/>
                </a:solidFill>
              </a:rPr>
              <a:t>requirements</a:t>
            </a:r>
            <a:r>
              <a:rPr lang="fr-FR" altLang="fr-FR" sz="2000" dirty="0" smtClean="0">
                <a:solidFill>
                  <a:srgbClr val="376092"/>
                </a:solidFill>
              </a:rPr>
              <a:t> of the </a:t>
            </a:r>
            <a:r>
              <a:rPr lang="fr-FR" altLang="fr-FR" sz="2000" dirty="0" err="1" smtClean="0">
                <a:solidFill>
                  <a:srgbClr val="376092"/>
                </a:solidFill>
              </a:rPr>
              <a:t>GEO’s</a:t>
            </a:r>
            <a:r>
              <a:rPr lang="fr-FR" altLang="fr-FR" sz="2000" dirty="0" smtClean="0">
                <a:solidFill>
                  <a:srgbClr val="376092"/>
                </a:solidFill>
              </a:rPr>
              <a:t> QA4EO </a:t>
            </a:r>
            <a:r>
              <a:rPr lang="fr-FR" altLang="fr-FR" sz="2000" dirty="0" err="1" smtClean="0">
                <a:solidFill>
                  <a:srgbClr val="376092"/>
                </a:solidFill>
              </a:rPr>
              <a:t>framework</a:t>
            </a:r>
            <a:r>
              <a:rPr lang="fr-FR" altLang="fr-FR" sz="2000" dirty="0">
                <a:solidFill>
                  <a:srgbClr val="376092"/>
                </a:solidFill>
              </a:rPr>
              <a:t> </a:t>
            </a:r>
            <a:r>
              <a:rPr lang="fr-FR" altLang="fr-FR" sz="2000" dirty="0" err="1" smtClean="0">
                <a:solidFill>
                  <a:srgbClr val="376092"/>
                </a:solidFill>
              </a:rPr>
              <a:t>endorsed</a:t>
            </a:r>
            <a:r>
              <a:rPr lang="fr-FR" altLang="fr-FR" sz="2000" dirty="0" smtClean="0">
                <a:solidFill>
                  <a:srgbClr val="376092"/>
                </a:solidFill>
              </a:rPr>
              <a:t> by the CEOS.</a:t>
            </a:r>
          </a:p>
        </p:txBody>
      </p:sp>
      <p:sp>
        <p:nvSpPr>
          <p:cNvPr id="6" name="Text Box 9"/>
          <p:cNvSpPr txBox="1">
            <a:spLocks noChangeArrowheads="1"/>
          </p:cNvSpPr>
          <p:nvPr/>
        </p:nvSpPr>
        <p:spPr bwMode="auto">
          <a:xfrm>
            <a:off x="100465" y="5257800"/>
            <a:ext cx="89599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6538" indent="-236538"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indent="0" algn="just" eaLnBrk="1" hangingPunct="1">
              <a:spcBef>
                <a:spcPts val="0"/>
              </a:spcBef>
            </a:pPr>
            <a:r>
              <a:rPr lang="fr-FR" altLang="fr-FR" sz="1800" i="1" dirty="0" smtClean="0">
                <a:solidFill>
                  <a:srgbClr val="376092"/>
                </a:solidFill>
              </a:rPr>
              <a:t>GEO : Group on </a:t>
            </a:r>
            <a:r>
              <a:rPr lang="fr-FR" altLang="fr-FR" sz="1800" i="1" dirty="0" err="1" smtClean="0">
                <a:solidFill>
                  <a:srgbClr val="376092"/>
                </a:solidFill>
              </a:rPr>
              <a:t>Earth</a:t>
            </a:r>
            <a:r>
              <a:rPr lang="fr-FR" altLang="fr-FR" sz="1800" i="1" dirty="0" smtClean="0">
                <a:solidFill>
                  <a:srgbClr val="376092"/>
                </a:solidFill>
              </a:rPr>
              <a:t> Observation</a:t>
            </a:r>
          </a:p>
          <a:p>
            <a:pPr marL="0" indent="0" algn="just" eaLnBrk="1" hangingPunct="1">
              <a:spcBef>
                <a:spcPts val="0"/>
              </a:spcBef>
            </a:pPr>
            <a:r>
              <a:rPr lang="fr-FR" altLang="fr-FR" sz="1800" i="1" dirty="0" smtClean="0">
                <a:solidFill>
                  <a:srgbClr val="376092"/>
                </a:solidFill>
              </a:rPr>
              <a:t>QA4EO : </a:t>
            </a:r>
            <a:r>
              <a:rPr lang="fr-FR" altLang="fr-FR" sz="1800" i="1" dirty="0" err="1" smtClean="0">
                <a:solidFill>
                  <a:srgbClr val="376092"/>
                </a:solidFill>
              </a:rPr>
              <a:t>Quality</a:t>
            </a:r>
            <a:r>
              <a:rPr lang="fr-FR" altLang="fr-FR" sz="1800" i="1" dirty="0" smtClean="0">
                <a:solidFill>
                  <a:srgbClr val="376092"/>
                </a:solidFill>
              </a:rPr>
              <a:t> Assurance Framework for </a:t>
            </a:r>
            <a:r>
              <a:rPr lang="fr-FR" altLang="fr-FR" sz="1800" i="1" dirty="0" err="1" smtClean="0">
                <a:solidFill>
                  <a:srgbClr val="376092"/>
                </a:solidFill>
              </a:rPr>
              <a:t>Earth</a:t>
            </a:r>
            <a:r>
              <a:rPr lang="fr-FR" altLang="fr-FR" sz="1800" i="1" dirty="0">
                <a:solidFill>
                  <a:srgbClr val="376092"/>
                </a:solidFill>
              </a:rPr>
              <a:t> </a:t>
            </a:r>
            <a:r>
              <a:rPr lang="fr-FR" altLang="fr-FR" sz="1800" i="1" dirty="0" smtClean="0">
                <a:solidFill>
                  <a:srgbClr val="376092"/>
                </a:solidFill>
              </a:rPr>
              <a:t>Observation - http</a:t>
            </a:r>
            <a:r>
              <a:rPr lang="fr-FR" altLang="fr-FR" sz="1800" i="1" dirty="0">
                <a:solidFill>
                  <a:srgbClr val="376092"/>
                </a:solidFill>
              </a:rPr>
              <a:t>://</a:t>
            </a:r>
            <a:r>
              <a:rPr lang="fr-FR" altLang="fr-FR" sz="1800" i="1" dirty="0" smtClean="0">
                <a:solidFill>
                  <a:srgbClr val="376092"/>
                </a:solidFill>
              </a:rPr>
              <a:t>qa4eo.org/  </a:t>
            </a:r>
          </a:p>
          <a:p>
            <a:pPr marL="0" indent="0" algn="just" eaLnBrk="1" hangingPunct="1">
              <a:spcBef>
                <a:spcPts val="0"/>
              </a:spcBef>
            </a:pPr>
            <a:r>
              <a:rPr lang="fr-FR" altLang="fr-FR" sz="1800" i="1" dirty="0" smtClean="0">
                <a:solidFill>
                  <a:srgbClr val="376092"/>
                </a:solidFill>
              </a:rPr>
              <a:t>CEOS : </a:t>
            </a:r>
            <a:r>
              <a:rPr lang="fr-FR" altLang="fr-FR" sz="1800" i="1" dirty="0" err="1" smtClean="0">
                <a:solidFill>
                  <a:srgbClr val="376092"/>
                </a:solidFill>
              </a:rPr>
              <a:t>Committee</a:t>
            </a:r>
            <a:r>
              <a:rPr lang="fr-FR" altLang="fr-FR" sz="1800" i="1" dirty="0" smtClean="0">
                <a:solidFill>
                  <a:srgbClr val="376092"/>
                </a:solidFill>
              </a:rPr>
              <a:t> on </a:t>
            </a:r>
            <a:r>
              <a:rPr lang="fr-FR" altLang="fr-FR" sz="1800" i="1" dirty="0" err="1" smtClean="0">
                <a:solidFill>
                  <a:srgbClr val="376092"/>
                </a:solidFill>
              </a:rPr>
              <a:t>Earth</a:t>
            </a:r>
            <a:r>
              <a:rPr lang="fr-FR" altLang="fr-FR" sz="1800" i="1" dirty="0" smtClean="0">
                <a:solidFill>
                  <a:srgbClr val="376092"/>
                </a:solidFill>
              </a:rPr>
              <a:t> Observation Satellites</a:t>
            </a:r>
          </a:p>
        </p:txBody>
      </p:sp>
    </p:spTree>
    <p:extLst>
      <p:ext uri="{BB962C8B-B14F-4D97-AF65-F5344CB8AC3E}">
        <p14:creationId xmlns:p14="http://schemas.microsoft.com/office/powerpoint/2010/main" val="4178437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64" y="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Validation protocols</a:t>
            </a:r>
            <a:endParaRPr lang="en-GB" sz="2800" dirty="0" smtClean="0">
              <a:solidFill>
                <a:srgbClr val="376092"/>
              </a:solidFill>
              <a:ea typeface="Times New Roman"/>
              <a:cs typeface="Calibri" pitchFamily="34" charset="0"/>
            </a:endParaRPr>
          </a:p>
        </p:txBody>
      </p:sp>
      <p:grpSp>
        <p:nvGrpSpPr>
          <p:cNvPr id="3" name="Group 5"/>
          <p:cNvGrpSpPr>
            <a:grpSpLocks/>
          </p:cNvGrpSpPr>
          <p:nvPr/>
        </p:nvGrpSpPr>
        <p:grpSpPr bwMode="auto">
          <a:xfrm>
            <a:off x="263422" y="523220"/>
            <a:ext cx="3848059" cy="5248846"/>
            <a:chOff x="216" y="165"/>
            <a:chExt cx="2768" cy="3961"/>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l="12578" t="8353" r="49860" b="5617"/>
            <a:stretch>
              <a:fillRect/>
            </a:stretch>
          </p:blipFill>
          <p:spPr bwMode="auto">
            <a:xfrm>
              <a:off x="216" y="165"/>
              <a:ext cx="2768" cy="3961"/>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logo_ESA_f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 y="3861"/>
              <a:ext cx="1366" cy="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log_g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 y="3846"/>
              <a:ext cx="473" cy="189"/>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13748" t="13068" r="51683" b="10692"/>
          <a:stretch>
            <a:fillRect/>
          </a:stretch>
        </p:blipFill>
        <p:spPr bwMode="auto">
          <a:xfrm>
            <a:off x="1286400" y="710071"/>
            <a:ext cx="3752848" cy="5173737"/>
          </a:xfrm>
          <a:prstGeom prst="rect">
            <a:avLst/>
          </a:prstGeom>
          <a:noFill/>
          <a:ln w="2540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10"/>
          <p:cNvGrpSpPr>
            <a:grpSpLocks/>
          </p:cNvGrpSpPr>
          <p:nvPr/>
        </p:nvGrpSpPr>
        <p:grpSpPr bwMode="auto">
          <a:xfrm>
            <a:off x="2362200" y="838201"/>
            <a:ext cx="3751188" cy="5183188"/>
            <a:chOff x="2824" y="345"/>
            <a:chExt cx="2734" cy="3857"/>
          </a:xfrm>
        </p:grpSpPr>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l="3966" t="11159" r="6657" b="1376"/>
            <a:stretch>
              <a:fillRect/>
            </a:stretch>
          </p:blipFill>
          <p:spPr bwMode="auto">
            <a:xfrm>
              <a:off x="2824" y="345"/>
              <a:ext cx="2734" cy="3857"/>
            </a:xfrm>
            <a:prstGeom prst="rect">
              <a:avLst/>
            </a:prstGeom>
            <a:noFill/>
            <a:ln w="2857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2"/>
            <p:cNvSpPr>
              <a:spLocks noChangeArrowheads="1"/>
            </p:cNvSpPr>
            <p:nvPr/>
          </p:nvSpPr>
          <p:spPr bwMode="auto">
            <a:xfrm>
              <a:off x="3075" y="2795"/>
              <a:ext cx="1542" cy="227"/>
            </a:xfrm>
            <a:prstGeom prst="rect">
              <a:avLst/>
            </a:prstGeom>
            <a:solidFill>
              <a:schemeClr val="bg1"/>
            </a:soli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 name="Group 10"/>
          <p:cNvGrpSpPr/>
          <p:nvPr/>
        </p:nvGrpSpPr>
        <p:grpSpPr>
          <a:xfrm>
            <a:off x="3633839" y="1066801"/>
            <a:ext cx="3611487" cy="5034932"/>
            <a:chOff x="3779912" y="908720"/>
            <a:chExt cx="3965575" cy="5688013"/>
          </a:xfrm>
        </p:grpSpPr>
        <p:pic>
          <p:nvPicPr>
            <p:cNvPr id="12" name="Picture 16"/>
            <p:cNvPicPr>
              <a:picLocks noChangeAspect="1" noChangeArrowheads="1"/>
            </p:cNvPicPr>
            <p:nvPr/>
          </p:nvPicPr>
          <p:blipFill>
            <a:blip r:embed="rId7">
              <a:extLst>
                <a:ext uri="{28A0092B-C50C-407E-A947-70E740481C1C}">
                  <a14:useLocalDpi xmlns:a14="http://schemas.microsoft.com/office/drawing/2010/main" val="0"/>
                </a:ext>
              </a:extLst>
            </a:blip>
            <a:srcRect l="10008" t="2504" r="52936" b="12471"/>
            <a:stretch>
              <a:fillRect/>
            </a:stretch>
          </p:blipFill>
          <p:spPr bwMode="auto">
            <a:xfrm>
              <a:off x="3779912" y="908720"/>
              <a:ext cx="3965575" cy="5688013"/>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3" descr="alogo_esa_full"/>
            <p:cNvPicPr>
              <a:picLocks noChangeAspect="1" noChangeArrowheads="1"/>
            </p:cNvPicPr>
            <p:nvPr/>
          </p:nvPicPr>
          <p:blipFill>
            <a:blip r:embed="rId3" cstate="print">
              <a:extLst>
                <a:ext uri="{28A0092B-C50C-407E-A947-70E740481C1C}">
                  <a14:useLocalDpi xmlns:a14="http://schemas.microsoft.com/office/drawing/2010/main" val="0"/>
                </a:ext>
              </a:extLst>
            </a:blip>
            <a:srcRect r="-2104"/>
            <a:stretch>
              <a:fillRect/>
            </a:stretch>
          </p:blipFill>
          <p:spPr bwMode="auto">
            <a:xfrm>
              <a:off x="3995936" y="6224305"/>
              <a:ext cx="2160240" cy="24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5048541" y="1198931"/>
            <a:ext cx="3867274" cy="4939255"/>
            <a:chOff x="4895726" y="1081088"/>
            <a:chExt cx="4068762" cy="5732462"/>
          </a:xfrm>
        </p:grpSpPr>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l="29199" t="2646" r="29967" b="5290"/>
            <a:stretch>
              <a:fillRect/>
            </a:stretch>
          </p:blipFill>
          <p:spPr bwMode="auto">
            <a:xfrm>
              <a:off x="4895726" y="1081088"/>
              <a:ext cx="4068762" cy="5732462"/>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3" descr="alogo_esa_full"/>
            <p:cNvPicPr>
              <a:picLocks noChangeAspect="1" noChangeArrowheads="1"/>
            </p:cNvPicPr>
            <p:nvPr/>
          </p:nvPicPr>
          <p:blipFill>
            <a:blip r:embed="rId3" cstate="print">
              <a:extLst>
                <a:ext uri="{28A0092B-C50C-407E-A947-70E740481C1C}">
                  <a14:useLocalDpi xmlns:a14="http://schemas.microsoft.com/office/drawing/2010/main" val="0"/>
                </a:ext>
              </a:extLst>
            </a:blip>
            <a:srcRect r="-2104"/>
            <a:stretch>
              <a:fillRect/>
            </a:stretch>
          </p:blipFill>
          <p:spPr bwMode="auto">
            <a:xfrm>
              <a:off x="5076056" y="6413400"/>
              <a:ext cx="2160240" cy="24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71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64" y="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Validation protocols</a:t>
            </a:r>
            <a:endParaRPr lang="en-GB" sz="2800" dirty="0" smtClean="0">
              <a:solidFill>
                <a:srgbClr val="376092"/>
              </a:solidFill>
              <a:ea typeface="Times New Roman"/>
              <a:cs typeface="Calibri" pitchFamily="34" charset="0"/>
            </a:endParaRPr>
          </a:p>
        </p:txBody>
      </p:sp>
      <p:grpSp>
        <p:nvGrpSpPr>
          <p:cNvPr id="17" name="Group 3"/>
          <p:cNvGrpSpPr>
            <a:grpSpLocks noChangeAspect="1"/>
          </p:cNvGrpSpPr>
          <p:nvPr/>
        </p:nvGrpSpPr>
        <p:grpSpPr bwMode="auto">
          <a:xfrm>
            <a:off x="152400" y="974285"/>
            <a:ext cx="4776788" cy="4800600"/>
            <a:chOff x="2186" y="2767"/>
            <a:chExt cx="8100" cy="8141"/>
          </a:xfrm>
        </p:grpSpPr>
        <p:sp>
          <p:nvSpPr>
            <p:cNvPr id="18" name="AutoShape 4"/>
            <p:cNvSpPr>
              <a:spLocks noChangeAspect="1" noChangeArrowheads="1"/>
            </p:cNvSpPr>
            <p:nvPr/>
          </p:nvSpPr>
          <p:spPr bwMode="auto">
            <a:xfrm>
              <a:off x="2186" y="2767"/>
              <a:ext cx="8100" cy="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p>
          </p:txBody>
        </p:sp>
        <p:sp>
          <p:nvSpPr>
            <p:cNvPr id="19" name="Rectangle 5"/>
            <p:cNvSpPr>
              <a:spLocks noChangeArrowheads="1"/>
            </p:cNvSpPr>
            <p:nvPr/>
          </p:nvSpPr>
          <p:spPr bwMode="auto">
            <a:xfrm>
              <a:off x="6574" y="9598"/>
              <a:ext cx="2632" cy="570"/>
            </a:xfrm>
            <a:prstGeom prst="rect">
              <a:avLst/>
            </a:prstGeom>
            <a:solidFill>
              <a:srgbClr val="000000"/>
            </a:solidFill>
            <a:ln w="26988" cap="rnd">
              <a:solidFill>
                <a:srgbClr val="808080"/>
              </a:solidFill>
              <a:miter lim="800000"/>
              <a:headEnd/>
              <a:tailEnd/>
            </a:ln>
          </p:spPr>
          <p:txBody>
            <a:bodyPr/>
            <a:lstStyle/>
            <a:p>
              <a:endParaRPr lang="fr-FR" altLang="fr-FR" sz="1800"/>
            </a:p>
          </p:txBody>
        </p:sp>
        <p:sp>
          <p:nvSpPr>
            <p:cNvPr id="20" name="Rectangle 6"/>
            <p:cNvSpPr>
              <a:spLocks noChangeArrowheads="1"/>
            </p:cNvSpPr>
            <p:nvPr/>
          </p:nvSpPr>
          <p:spPr bwMode="auto">
            <a:xfrm>
              <a:off x="6574" y="7721"/>
              <a:ext cx="2632" cy="557"/>
            </a:xfrm>
            <a:prstGeom prst="rect">
              <a:avLst/>
            </a:prstGeom>
            <a:solidFill>
              <a:srgbClr val="000000"/>
            </a:solidFill>
            <a:ln w="26988" cap="rnd">
              <a:solidFill>
                <a:srgbClr val="FF9900"/>
              </a:solidFill>
              <a:miter lim="800000"/>
              <a:headEnd/>
              <a:tailEnd/>
            </a:ln>
          </p:spPr>
          <p:txBody>
            <a:bodyPr/>
            <a:lstStyle/>
            <a:p>
              <a:endParaRPr lang="fr-BE"/>
            </a:p>
          </p:txBody>
        </p:sp>
        <p:grpSp>
          <p:nvGrpSpPr>
            <p:cNvPr id="21" name="Group 7"/>
            <p:cNvGrpSpPr>
              <a:grpSpLocks/>
            </p:cNvGrpSpPr>
            <p:nvPr/>
          </p:nvGrpSpPr>
          <p:grpSpPr bwMode="auto">
            <a:xfrm>
              <a:off x="6076" y="8336"/>
              <a:ext cx="1928" cy="497"/>
              <a:chOff x="1306" y="2818"/>
              <a:chExt cx="845" cy="195"/>
            </a:xfrm>
          </p:grpSpPr>
          <p:sp>
            <p:nvSpPr>
              <p:cNvPr id="94" name="Freeform 8"/>
              <p:cNvSpPr>
                <a:spLocks/>
              </p:cNvSpPr>
              <p:nvPr/>
            </p:nvSpPr>
            <p:spPr bwMode="auto">
              <a:xfrm>
                <a:off x="1358" y="2818"/>
                <a:ext cx="793" cy="165"/>
              </a:xfrm>
              <a:custGeom>
                <a:avLst/>
                <a:gdLst>
                  <a:gd name="T0" fmla="*/ 793 w 793"/>
                  <a:gd name="T1" fmla="*/ 0 h 165"/>
                  <a:gd name="T2" fmla="*/ 793 w 793"/>
                  <a:gd name="T3" fmla="*/ 165 h 165"/>
                  <a:gd name="T4" fmla="*/ 0 w 793"/>
                  <a:gd name="T5" fmla="*/ 165 h 165"/>
                </a:gdLst>
                <a:ahLst/>
                <a:cxnLst>
                  <a:cxn ang="0">
                    <a:pos x="T0" y="T1"/>
                  </a:cxn>
                  <a:cxn ang="0">
                    <a:pos x="T2" y="T3"/>
                  </a:cxn>
                  <a:cxn ang="0">
                    <a:pos x="T4" y="T5"/>
                  </a:cxn>
                </a:cxnLst>
                <a:rect l="0" t="0" r="r" b="b"/>
                <a:pathLst>
                  <a:path w="793" h="165">
                    <a:moveTo>
                      <a:pt x="793" y="0"/>
                    </a:moveTo>
                    <a:lnTo>
                      <a:pt x="793" y="165"/>
                    </a:lnTo>
                    <a:lnTo>
                      <a:pt x="0" y="165"/>
                    </a:lnTo>
                  </a:path>
                </a:pathLst>
              </a:custGeom>
              <a:noFill/>
              <a:ln w="26988" cap="flat">
                <a:solidFill>
                  <a:srgbClr val="FF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95" name="Freeform 9"/>
              <p:cNvSpPr>
                <a:spLocks/>
              </p:cNvSpPr>
              <p:nvPr/>
            </p:nvSpPr>
            <p:spPr bwMode="auto">
              <a:xfrm>
                <a:off x="1306" y="2955"/>
                <a:ext cx="59" cy="58"/>
              </a:xfrm>
              <a:custGeom>
                <a:avLst/>
                <a:gdLst>
                  <a:gd name="T0" fmla="*/ 59 w 59"/>
                  <a:gd name="T1" fmla="*/ 0 h 58"/>
                  <a:gd name="T2" fmla="*/ 0 w 59"/>
                  <a:gd name="T3" fmla="*/ 30 h 58"/>
                  <a:gd name="T4" fmla="*/ 59 w 59"/>
                  <a:gd name="T5" fmla="*/ 58 h 58"/>
                  <a:gd name="T6" fmla="*/ 59 w 59"/>
                  <a:gd name="T7" fmla="*/ 0 h 58"/>
                </a:gdLst>
                <a:ahLst/>
                <a:cxnLst>
                  <a:cxn ang="0">
                    <a:pos x="T0" y="T1"/>
                  </a:cxn>
                  <a:cxn ang="0">
                    <a:pos x="T2" y="T3"/>
                  </a:cxn>
                  <a:cxn ang="0">
                    <a:pos x="T4" y="T5"/>
                  </a:cxn>
                  <a:cxn ang="0">
                    <a:pos x="T6" y="T7"/>
                  </a:cxn>
                </a:cxnLst>
                <a:rect l="0" t="0" r="r" b="b"/>
                <a:pathLst>
                  <a:path w="59" h="58">
                    <a:moveTo>
                      <a:pt x="59" y="0"/>
                    </a:moveTo>
                    <a:lnTo>
                      <a:pt x="0" y="30"/>
                    </a:lnTo>
                    <a:lnTo>
                      <a:pt x="59" y="58"/>
                    </a:lnTo>
                    <a:lnTo>
                      <a:pt x="59"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22" name="Group 10"/>
            <p:cNvGrpSpPr>
              <a:grpSpLocks/>
            </p:cNvGrpSpPr>
            <p:nvPr/>
          </p:nvGrpSpPr>
          <p:grpSpPr bwMode="auto">
            <a:xfrm>
              <a:off x="6076" y="10201"/>
              <a:ext cx="1928" cy="465"/>
              <a:chOff x="1306" y="3649"/>
              <a:chExt cx="845" cy="182"/>
            </a:xfrm>
          </p:grpSpPr>
          <p:sp>
            <p:nvSpPr>
              <p:cNvPr id="92" name="Freeform 11"/>
              <p:cNvSpPr>
                <a:spLocks/>
              </p:cNvSpPr>
              <p:nvPr/>
            </p:nvSpPr>
            <p:spPr bwMode="auto">
              <a:xfrm>
                <a:off x="1358" y="3649"/>
                <a:ext cx="793" cy="152"/>
              </a:xfrm>
              <a:custGeom>
                <a:avLst/>
                <a:gdLst>
                  <a:gd name="T0" fmla="*/ 793 w 793"/>
                  <a:gd name="T1" fmla="*/ 0 h 152"/>
                  <a:gd name="T2" fmla="*/ 793 w 793"/>
                  <a:gd name="T3" fmla="*/ 152 h 152"/>
                  <a:gd name="T4" fmla="*/ 0 w 793"/>
                  <a:gd name="T5" fmla="*/ 152 h 152"/>
                </a:gdLst>
                <a:ahLst/>
                <a:cxnLst>
                  <a:cxn ang="0">
                    <a:pos x="T0" y="T1"/>
                  </a:cxn>
                  <a:cxn ang="0">
                    <a:pos x="T2" y="T3"/>
                  </a:cxn>
                  <a:cxn ang="0">
                    <a:pos x="T4" y="T5"/>
                  </a:cxn>
                </a:cxnLst>
                <a:rect l="0" t="0" r="r" b="b"/>
                <a:pathLst>
                  <a:path w="793" h="152">
                    <a:moveTo>
                      <a:pt x="793" y="0"/>
                    </a:moveTo>
                    <a:lnTo>
                      <a:pt x="793" y="152"/>
                    </a:lnTo>
                    <a:lnTo>
                      <a:pt x="0" y="152"/>
                    </a:lnTo>
                  </a:path>
                </a:pathLst>
              </a:custGeom>
              <a:noFill/>
              <a:ln w="26988"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93" name="Freeform 12"/>
              <p:cNvSpPr>
                <a:spLocks/>
              </p:cNvSpPr>
              <p:nvPr/>
            </p:nvSpPr>
            <p:spPr bwMode="auto">
              <a:xfrm>
                <a:off x="1306" y="3773"/>
                <a:ext cx="59" cy="58"/>
              </a:xfrm>
              <a:custGeom>
                <a:avLst/>
                <a:gdLst>
                  <a:gd name="T0" fmla="*/ 59 w 59"/>
                  <a:gd name="T1" fmla="*/ 0 h 58"/>
                  <a:gd name="T2" fmla="*/ 0 w 59"/>
                  <a:gd name="T3" fmla="*/ 30 h 58"/>
                  <a:gd name="T4" fmla="*/ 59 w 59"/>
                  <a:gd name="T5" fmla="*/ 58 h 58"/>
                  <a:gd name="T6" fmla="*/ 59 w 59"/>
                  <a:gd name="T7" fmla="*/ 0 h 58"/>
                </a:gdLst>
                <a:ahLst/>
                <a:cxnLst>
                  <a:cxn ang="0">
                    <a:pos x="T0" y="T1"/>
                  </a:cxn>
                  <a:cxn ang="0">
                    <a:pos x="T2" y="T3"/>
                  </a:cxn>
                  <a:cxn ang="0">
                    <a:pos x="T4" y="T5"/>
                  </a:cxn>
                  <a:cxn ang="0">
                    <a:pos x="T6" y="T7"/>
                  </a:cxn>
                </a:cxnLst>
                <a:rect l="0" t="0" r="r" b="b"/>
                <a:pathLst>
                  <a:path w="59" h="58">
                    <a:moveTo>
                      <a:pt x="59" y="0"/>
                    </a:moveTo>
                    <a:lnTo>
                      <a:pt x="0" y="30"/>
                    </a:lnTo>
                    <a:lnTo>
                      <a:pt x="59" y="58"/>
                    </a:lnTo>
                    <a:lnTo>
                      <a:pt x="5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23" name="Rectangle 13"/>
            <p:cNvSpPr>
              <a:spLocks noChangeArrowheads="1"/>
            </p:cNvSpPr>
            <p:nvPr/>
          </p:nvSpPr>
          <p:spPr bwMode="auto">
            <a:xfrm>
              <a:off x="7319" y="4037"/>
              <a:ext cx="77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fr-FR" sz="800">
                  <a:solidFill>
                    <a:srgbClr val="FF9933"/>
                  </a:solidFill>
                  <a:latin typeface="Arial Rounded MT Bold" pitchFamily="34" charset="0"/>
                </a:rPr>
                <a:t>AGAINST </a:t>
              </a:r>
              <a:endParaRPr lang="en-US" altLang="fr-FR" sz="1800"/>
            </a:p>
          </p:txBody>
        </p:sp>
        <p:grpSp>
          <p:nvGrpSpPr>
            <p:cNvPr id="24" name="Group 14"/>
            <p:cNvGrpSpPr>
              <a:grpSpLocks/>
            </p:cNvGrpSpPr>
            <p:nvPr/>
          </p:nvGrpSpPr>
          <p:grpSpPr bwMode="auto">
            <a:xfrm>
              <a:off x="6116" y="4557"/>
              <a:ext cx="1870" cy="527"/>
              <a:chOff x="1332" y="1158"/>
              <a:chExt cx="819" cy="226"/>
            </a:xfrm>
          </p:grpSpPr>
          <p:sp>
            <p:nvSpPr>
              <p:cNvPr id="90" name="Freeform 15"/>
              <p:cNvSpPr>
                <a:spLocks/>
              </p:cNvSpPr>
              <p:nvPr/>
            </p:nvSpPr>
            <p:spPr bwMode="auto">
              <a:xfrm>
                <a:off x="1384" y="1158"/>
                <a:ext cx="767" cy="195"/>
              </a:xfrm>
              <a:custGeom>
                <a:avLst/>
                <a:gdLst>
                  <a:gd name="T0" fmla="*/ 767 w 767"/>
                  <a:gd name="T1" fmla="*/ 0 h 195"/>
                  <a:gd name="T2" fmla="*/ 767 w 767"/>
                  <a:gd name="T3" fmla="*/ 195 h 195"/>
                  <a:gd name="T4" fmla="*/ 0 w 767"/>
                  <a:gd name="T5" fmla="*/ 195 h 195"/>
                </a:gdLst>
                <a:ahLst/>
                <a:cxnLst>
                  <a:cxn ang="0">
                    <a:pos x="T0" y="T1"/>
                  </a:cxn>
                  <a:cxn ang="0">
                    <a:pos x="T2" y="T3"/>
                  </a:cxn>
                  <a:cxn ang="0">
                    <a:pos x="T4" y="T5"/>
                  </a:cxn>
                </a:cxnLst>
                <a:rect l="0" t="0" r="r" b="b"/>
                <a:pathLst>
                  <a:path w="767" h="195">
                    <a:moveTo>
                      <a:pt x="767" y="0"/>
                    </a:moveTo>
                    <a:lnTo>
                      <a:pt x="767" y="195"/>
                    </a:lnTo>
                    <a:lnTo>
                      <a:pt x="0" y="195"/>
                    </a:lnTo>
                  </a:path>
                </a:pathLst>
              </a:custGeom>
              <a:noFill/>
              <a:ln w="26988" cap="flat">
                <a:solidFill>
                  <a:srgbClr val="FF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91" name="Freeform 16"/>
              <p:cNvSpPr>
                <a:spLocks/>
              </p:cNvSpPr>
              <p:nvPr/>
            </p:nvSpPr>
            <p:spPr bwMode="auto">
              <a:xfrm>
                <a:off x="1332" y="1325"/>
                <a:ext cx="59" cy="59"/>
              </a:xfrm>
              <a:custGeom>
                <a:avLst/>
                <a:gdLst>
                  <a:gd name="T0" fmla="*/ 59 w 59"/>
                  <a:gd name="T1" fmla="*/ 0 h 59"/>
                  <a:gd name="T2" fmla="*/ 0 w 59"/>
                  <a:gd name="T3" fmla="*/ 28 h 59"/>
                  <a:gd name="T4" fmla="*/ 59 w 59"/>
                  <a:gd name="T5" fmla="*/ 59 h 59"/>
                  <a:gd name="T6" fmla="*/ 59 w 59"/>
                  <a:gd name="T7" fmla="*/ 0 h 59"/>
                </a:gdLst>
                <a:ahLst/>
                <a:cxnLst>
                  <a:cxn ang="0">
                    <a:pos x="T0" y="T1"/>
                  </a:cxn>
                  <a:cxn ang="0">
                    <a:pos x="T2" y="T3"/>
                  </a:cxn>
                  <a:cxn ang="0">
                    <a:pos x="T4" y="T5"/>
                  </a:cxn>
                  <a:cxn ang="0">
                    <a:pos x="T6" y="T7"/>
                  </a:cxn>
                </a:cxnLst>
                <a:rect l="0" t="0" r="r" b="b"/>
                <a:pathLst>
                  <a:path w="59" h="59">
                    <a:moveTo>
                      <a:pt x="59" y="0"/>
                    </a:moveTo>
                    <a:lnTo>
                      <a:pt x="0" y="28"/>
                    </a:lnTo>
                    <a:lnTo>
                      <a:pt x="59" y="59"/>
                    </a:lnTo>
                    <a:lnTo>
                      <a:pt x="59"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25" name="Rectangle 17"/>
            <p:cNvSpPr>
              <a:spLocks noChangeArrowheads="1"/>
            </p:cNvSpPr>
            <p:nvPr/>
          </p:nvSpPr>
          <p:spPr bwMode="auto">
            <a:xfrm>
              <a:off x="4844" y="4124"/>
              <a:ext cx="82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fr-FR" altLang="fr-FR" sz="1800"/>
            </a:p>
          </p:txBody>
        </p:sp>
        <p:sp>
          <p:nvSpPr>
            <p:cNvPr id="26" name="Rectangle 18"/>
            <p:cNvSpPr>
              <a:spLocks noChangeArrowheads="1"/>
            </p:cNvSpPr>
            <p:nvPr/>
          </p:nvSpPr>
          <p:spPr bwMode="auto">
            <a:xfrm>
              <a:off x="4954" y="5984"/>
              <a:ext cx="60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fr-FR" altLang="fr-FR" sz="1800"/>
            </a:p>
          </p:txBody>
        </p:sp>
        <p:sp>
          <p:nvSpPr>
            <p:cNvPr id="27" name="Rectangle 19"/>
            <p:cNvSpPr>
              <a:spLocks noChangeArrowheads="1"/>
            </p:cNvSpPr>
            <p:nvPr/>
          </p:nvSpPr>
          <p:spPr bwMode="auto">
            <a:xfrm>
              <a:off x="5014" y="7878"/>
              <a:ext cx="48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fr-FR" altLang="fr-FR" sz="1800"/>
            </a:p>
          </p:txBody>
        </p:sp>
        <p:sp>
          <p:nvSpPr>
            <p:cNvPr id="28" name="Rectangle 20"/>
            <p:cNvSpPr>
              <a:spLocks noChangeArrowheads="1"/>
            </p:cNvSpPr>
            <p:nvPr/>
          </p:nvSpPr>
          <p:spPr bwMode="auto">
            <a:xfrm>
              <a:off x="4804" y="9688"/>
              <a:ext cx="83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fr-FR" altLang="fr-FR" sz="1800"/>
            </a:p>
          </p:txBody>
        </p:sp>
        <p:sp>
          <p:nvSpPr>
            <p:cNvPr id="29" name="Freeform 21"/>
            <p:cNvSpPr>
              <a:spLocks/>
            </p:cNvSpPr>
            <p:nvPr/>
          </p:nvSpPr>
          <p:spPr bwMode="auto">
            <a:xfrm>
              <a:off x="4166" y="6664"/>
              <a:ext cx="1930" cy="569"/>
            </a:xfrm>
            <a:custGeom>
              <a:avLst/>
              <a:gdLst>
                <a:gd name="T0" fmla="*/ 17 w 340"/>
                <a:gd name="T1" fmla="*/ 0 h 103"/>
                <a:gd name="T2" fmla="*/ 0 w 340"/>
                <a:gd name="T3" fmla="*/ 17 h 103"/>
                <a:gd name="T4" fmla="*/ 0 w 340"/>
                <a:gd name="T5" fmla="*/ 86 h 103"/>
                <a:gd name="T6" fmla="*/ 17 w 340"/>
                <a:gd name="T7" fmla="*/ 103 h 103"/>
                <a:gd name="T8" fmla="*/ 323 w 340"/>
                <a:gd name="T9" fmla="*/ 103 h 103"/>
                <a:gd name="T10" fmla="*/ 340 w 340"/>
                <a:gd name="T11" fmla="*/ 86 h 103"/>
                <a:gd name="T12" fmla="*/ 340 w 340"/>
                <a:gd name="T13" fmla="*/ 17 h 103"/>
                <a:gd name="T14" fmla="*/ 323 w 340"/>
                <a:gd name="T15" fmla="*/ 0 h 103"/>
                <a:gd name="T16" fmla="*/ 17 w 340"/>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03">
                  <a:moveTo>
                    <a:pt x="17" y="0"/>
                  </a:moveTo>
                  <a:cubicBezTo>
                    <a:pt x="8" y="0"/>
                    <a:pt x="0" y="8"/>
                    <a:pt x="0" y="17"/>
                  </a:cubicBezTo>
                  <a:lnTo>
                    <a:pt x="0" y="86"/>
                  </a:lnTo>
                  <a:cubicBezTo>
                    <a:pt x="0" y="95"/>
                    <a:pt x="8" y="103"/>
                    <a:pt x="17" y="103"/>
                  </a:cubicBezTo>
                  <a:lnTo>
                    <a:pt x="323" y="103"/>
                  </a:lnTo>
                  <a:cubicBezTo>
                    <a:pt x="332" y="103"/>
                    <a:pt x="340" y="95"/>
                    <a:pt x="340" y="86"/>
                  </a:cubicBezTo>
                  <a:lnTo>
                    <a:pt x="340" y="17"/>
                  </a:lnTo>
                  <a:cubicBezTo>
                    <a:pt x="340" y="8"/>
                    <a:pt x="332" y="0"/>
                    <a:pt x="323" y="0"/>
                  </a:cubicBezTo>
                  <a:lnTo>
                    <a:pt x="17" y="0"/>
                  </a:lnTo>
                  <a:close/>
                </a:path>
              </a:pathLst>
            </a:custGeom>
            <a:noFill/>
            <a:ln w="26988" cap="rnd">
              <a:solidFill>
                <a:srgbClr val="D0DDE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30" name="Rectangle 22"/>
            <p:cNvSpPr>
              <a:spLocks noChangeArrowheads="1"/>
            </p:cNvSpPr>
            <p:nvPr/>
          </p:nvSpPr>
          <p:spPr bwMode="auto">
            <a:xfrm>
              <a:off x="6574" y="5939"/>
              <a:ext cx="2632" cy="565"/>
            </a:xfrm>
            <a:prstGeom prst="rect">
              <a:avLst/>
            </a:prstGeom>
            <a:solidFill>
              <a:srgbClr val="000000"/>
            </a:solidFill>
            <a:ln w="26988" cap="rnd">
              <a:solidFill>
                <a:srgbClr val="FF9900"/>
              </a:solidFill>
              <a:miter lim="800000"/>
              <a:headEnd/>
              <a:tailEnd/>
            </a:ln>
          </p:spPr>
          <p:txBody>
            <a:bodyPr/>
            <a:lstStyle/>
            <a:p>
              <a:endParaRPr lang="fr-BE"/>
            </a:p>
          </p:txBody>
        </p:sp>
        <p:sp>
          <p:nvSpPr>
            <p:cNvPr id="31" name="Rectangle 23"/>
            <p:cNvSpPr>
              <a:spLocks noChangeArrowheads="1"/>
            </p:cNvSpPr>
            <p:nvPr/>
          </p:nvSpPr>
          <p:spPr bwMode="auto">
            <a:xfrm>
              <a:off x="7046" y="6237"/>
              <a:ext cx="1678"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fr-FR" sz="900">
                  <a:solidFill>
                    <a:srgbClr val="FF9933"/>
                  </a:solidFill>
                </a:rPr>
                <a:t>SPECIFICATIONS</a:t>
              </a:r>
              <a:endParaRPr lang="en-US" altLang="fr-FR" sz="1800"/>
            </a:p>
          </p:txBody>
        </p:sp>
        <p:grpSp>
          <p:nvGrpSpPr>
            <p:cNvPr id="32" name="Group 24"/>
            <p:cNvGrpSpPr>
              <a:grpSpLocks/>
            </p:cNvGrpSpPr>
            <p:nvPr/>
          </p:nvGrpSpPr>
          <p:grpSpPr bwMode="auto">
            <a:xfrm>
              <a:off x="5256" y="7266"/>
              <a:ext cx="2845" cy="427"/>
              <a:chOff x="5256" y="7266"/>
              <a:chExt cx="2845" cy="427"/>
            </a:xfrm>
          </p:grpSpPr>
          <p:sp>
            <p:nvSpPr>
              <p:cNvPr id="88" name="Freeform 25"/>
              <p:cNvSpPr>
                <a:spLocks/>
              </p:cNvSpPr>
              <p:nvPr/>
            </p:nvSpPr>
            <p:spPr bwMode="auto">
              <a:xfrm>
                <a:off x="5256" y="7266"/>
                <a:ext cx="2776" cy="408"/>
              </a:xfrm>
              <a:custGeom>
                <a:avLst/>
                <a:gdLst>
                  <a:gd name="T0" fmla="*/ 0 w 1215"/>
                  <a:gd name="T1" fmla="*/ 0 h 240"/>
                  <a:gd name="T2" fmla="*/ 0 w 1215"/>
                  <a:gd name="T3" fmla="*/ 147 h 240"/>
                  <a:gd name="T4" fmla="*/ 1215 w 1215"/>
                  <a:gd name="T5" fmla="*/ 147 h 240"/>
                  <a:gd name="T6" fmla="*/ 1215 w 1215"/>
                  <a:gd name="T7" fmla="*/ 240 h 240"/>
                </a:gdLst>
                <a:ahLst/>
                <a:cxnLst>
                  <a:cxn ang="0">
                    <a:pos x="T0" y="T1"/>
                  </a:cxn>
                  <a:cxn ang="0">
                    <a:pos x="T2" y="T3"/>
                  </a:cxn>
                  <a:cxn ang="0">
                    <a:pos x="T4" y="T5"/>
                  </a:cxn>
                  <a:cxn ang="0">
                    <a:pos x="T6" y="T7"/>
                  </a:cxn>
                </a:cxnLst>
                <a:rect l="0" t="0" r="r" b="b"/>
                <a:pathLst>
                  <a:path w="1215" h="240">
                    <a:moveTo>
                      <a:pt x="0" y="0"/>
                    </a:moveTo>
                    <a:lnTo>
                      <a:pt x="0" y="147"/>
                    </a:lnTo>
                    <a:lnTo>
                      <a:pt x="1215" y="147"/>
                    </a:lnTo>
                    <a:lnTo>
                      <a:pt x="1215" y="240"/>
                    </a:lnTo>
                  </a:path>
                </a:pathLst>
              </a:custGeom>
              <a:noFill/>
              <a:ln w="27051" cap="flat">
                <a:solidFill>
                  <a:srgbClr val="FF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89" name="Freeform 26"/>
              <p:cNvSpPr>
                <a:spLocks/>
              </p:cNvSpPr>
              <p:nvPr/>
            </p:nvSpPr>
            <p:spPr bwMode="auto">
              <a:xfrm>
                <a:off x="7966" y="7609"/>
                <a:ext cx="135" cy="84"/>
              </a:xfrm>
              <a:custGeom>
                <a:avLst/>
                <a:gdLst>
                  <a:gd name="T0" fmla="*/ 0 w 59"/>
                  <a:gd name="T1" fmla="*/ 0 h 58"/>
                  <a:gd name="T2" fmla="*/ 29 w 59"/>
                  <a:gd name="T3" fmla="*/ 58 h 58"/>
                  <a:gd name="T4" fmla="*/ 59 w 59"/>
                  <a:gd name="T5" fmla="*/ 0 h 58"/>
                  <a:gd name="T6" fmla="*/ 0 w 59"/>
                  <a:gd name="T7" fmla="*/ 0 h 58"/>
                </a:gdLst>
                <a:ahLst/>
                <a:cxnLst>
                  <a:cxn ang="0">
                    <a:pos x="T0" y="T1"/>
                  </a:cxn>
                  <a:cxn ang="0">
                    <a:pos x="T2" y="T3"/>
                  </a:cxn>
                  <a:cxn ang="0">
                    <a:pos x="T4" y="T5"/>
                  </a:cxn>
                  <a:cxn ang="0">
                    <a:pos x="T6" y="T7"/>
                  </a:cxn>
                </a:cxnLst>
                <a:rect l="0" t="0" r="r" b="b"/>
                <a:pathLst>
                  <a:path w="59" h="58">
                    <a:moveTo>
                      <a:pt x="0" y="0"/>
                    </a:moveTo>
                    <a:lnTo>
                      <a:pt x="29" y="58"/>
                    </a:lnTo>
                    <a:lnTo>
                      <a:pt x="59"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33" name="Freeform 27"/>
            <p:cNvSpPr>
              <a:spLocks/>
            </p:cNvSpPr>
            <p:nvPr/>
          </p:nvSpPr>
          <p:spPr bwMode="auto">
            <a:xfrm>
              <a:off x="4166" y="8468"/>
              <a:ext cx="1913" cy="573"/>
            </a:xfrm>
            <a:custGeom>
              <a:avLst/>
              <a:gdLst>
                <a:gd name="T0" fmla="*/ 17 w 332"/>
                <a:gd name="T1" fmla="*/ 0 h 104"/>
                <a:gd name="T2" fmla="*/ 0 w 332"/>
                <a:gd name="T3" fmla="*/ 18 h 104"/>
                <a:gd name="T4" fmla="*/ 0 w 332"/>
                <a:gd name="T5" fmla="*/ 87 h 104"/>
                <a:gd name="T6" fmla="*/ 17 w 332"/>
                <a:gd name="T7" fmla="*/ 104 h 104"/>
                <a:gd name="T8" fmla="*/ 315 w 332"/>
                <a:gd name="T9" fmla="*/ 104 h 104"/>
                <a:gd name="T10" fmla="*/ 332 w 332"/>
                <a:gd name="T11" fmla="*/ 87 h 104"/>
                <a:gd name="T12" fmla="*/ 332 w 332"/>
                <a:gd name="T13" fmla="*/ 18 h 104"/>
                <a:gd name="T14" fmla="*/ 315 w 332"/>
                <a:gd name="T15" fmla="*/ 0 h 104"/>
                <a:gd name="T16" fmla="*/ 17 w 332"/>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104">
                  <a:moveTo>
                    <a:pt x="17" y="0"/>
                  </a:moveTo>
                  <a:cubicBezTo>
                    <a:pt x="8" y="0"/>
                    <a:pt x="0" y="8"/>
                    <a:pt x="0" y="18"/>
                  </a:cubicBezTo>
                  <a:lnTo>
                    <a:pt x="0" y="87"/>
                  </a:lnTo>
                  <a:cubicBezTo>
                    <a:pt x="0" y="97"/>
                    <a:pt x="8" y="104"/>
                    <a:pt x="17" y="104"/>
                  </a:cubicBezTo>
                  <a:lnTo>
                    <a:pt x="315" y="104"/>
                  </a:lnTo>
                  <a:cubicBezTo>
                    <a:pt x="325" y="104"/>
                    <a:pt x="332" y="97"/>
                    <a:pt x="332" y="87"/>
                  </a:cubicBezTo>
                  <a:lnTo>
                    <a:pt x="332" y="18"/>
                  </a:lnTo>
                  <a:cubicBezTo>
                    <a:pt x="332" y="8"/>
                    <a:pt x="325" y="0"/>
                    <a:pt x="315" y="0"/>
                  </a:cubicBezTo>
                  <a:lnTo>
                    <a:pt x="17" y="0"/>
                  </a:lnTo>
                  <a:close/>
                </a:path>
              </a:pathLst>
            </a:custGeom>
            <a:noFill/>
            <a:ln w="26988" cap="rnd">
              <a:solidFill>
                <a:srgbClr val="D0DDE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34" name="Freeform 28"/>
            <p:cNvSpPr>
              <a:spLocks/>
            </p:cNvSpPr>
            <p:nvPr/>
          </p:nvSpPr>
          <p:spPr bwMode="auto">
            <a:xfrm>
              <a:off x="4166" y="10333"/>
              <a:ext cx="1913" cy="575"/>
            </a:xfrm>
            <a:custGeom>
              <a:avLst/>
              <a:gdLst>
                <a:gd name="T0" fmla="*/ 17 w 332"/>
                <a:gd name="T1" fmla="*/ 0 h 104"/>
                <a:gd name="T2" fmla="*/ 0 w 332"/>
                <a:gd name="T3" fmla="*/ 17 h 104"/>
                <a:gd name="T4" fmla="*/ 0 w 332"/>
                <a:gd name="T5" fmla="*/ 87 h 104"/>
                <a:gd name="T6" fmla="*/ 17 w 332"/>
                <a:gd name="T7" fmla="*/ 104 h 104"/>
                <a:gd name="T8" fmla="*/ 315 w 332"/>
                <a:gd name="T9" fmla="*/ 104 h 104"/>
                <a:gd name="T10" fmla="*/ 332 w 332"/>
                <a:gd name="T11" fmla="*/ 87 h 104"/>
                <a:gd name="T12" fmla="*/ 332 w 332"/>
                <a:gd name="T13" fmla="*/ 17 h 104"/>
                <a:gd name="T14" fmla="*/ 315 w 332"/>
                <a:gd name="T15" fmla="*/ 0 h 104"/>
                <a:gd name="T16" fmla="*/ 17 w 332"/>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104">
                  <a:moveTo>
                    <a:pt x="17" y="0"/>
                  </a:moveTo>
                  <a:cubicBezTo>
                    <a:pt x="8" y="0"/>
                    <a:pt x="0" y="8"/>
                    <a:pt x="0" y="17"/>
                  </a:cubicBezTo>
                  <a:lnTo>
                    <a:pt x="0" y="87"/>
                  </a:lnTo>
                  <a:cubicBezTo>
                    <a:pt x="0" y="97"/>
                    <a:pt x="8" y="104"/>
                    <a:pt x="17" y="104"/>
                  </a:cubicBezTo>
                  <a:lnTo>
                    <a:pt x="315" y="104"/>
                  </a:lnTo>
                  <a:cubicBezTo>
                    <a:pt x="325" y="104"/>
                    <a:pt x="332" y="97"/>
                    <a:pt x="332" y="87"/>
                  </a:cubicBezTo>
                  <a:lnTo>
                    <a:pt x="332" y="17"/>
                  </a:lnTo>
                  <a:cubicBezTo>
                    <a:pt x="332" y="8"/>
                    <a:pt x="325" y="0"/>
                    <a:pt x="315" y="0"/>
                  </a:cubicBezTo>
                  <a:lnTo>
                    <a:pt x="17" y="0"/>
                  </a:lnTo>
                  <a:close/>
                </a:path>
              </a:pathLst>
            </a:custGeom>
            <a:noFill/>
            <a:ln w="26988" cap="rnd">
              <a:solidFill>
                <a:srgbClr val="D0DDE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grpSp>
          <p:nvGrpSpPr>
            <p:cNvPr id="35" name="Group 29"/>
            <p:cNvGrpSpPr>
              <a:grpSpLocks/>
            </p:cNvGrpSpPr>
            <p:nvPr/>
          </p:nvGrpSpPr>
          <p:grpSpPr bwMode="auto">
            <a:xfrm>
              <a:off x="6076" y="8306"/>
              <a:ext cx="1928" cy="497"/>
              <a:chOff x="1306" y="2818"/>
              <a:chExt cx="845" cy="195"/>
            </a:xfrm>
          </p:grpSpPr>
          <p:sp>
            <p:nvSpPr>
              <p:cNvPr id="86" name="Freeform 30"/>
              <p:cNvSpPr>
                <a:spLocks/>
              </p:cNvSpPr>
              <p:nvPr/>
            </p:nvSpPr>
            <p:spPr bwMode="auto">
              <a:xfrm>
                <a:off x="1358" y="2818"/>
                <a:ext cx="793" cy="165"/>
              </a:xfrm>
              <a:custGeom>
                <a:avLst/>
                <a:gdLst>
                  <a:gd name="T0" fmla="*/ 793 w 793"/>
                  <a:gd name="T1" fmla="*/ 0 h 165"/>
                  <a:gd name="T2" fmla="*/ 793 w 793"/>
                  <a:gd name="T3" fmla="*/ 165 h 165"/>
                  <a:gd name="T4" fmla="*/ 0 w 793"/>
                  <a:gd name="T5" fmla="*/ 165 h 165"/>
                </a:gdLst>
                <a:ahLst/>
                <a:cxnLst>
                  <a:cxn ang="0">
                    <a:pos x="T0" y="T1"/>
                  </a:cxn>
                  <a:cxn ang="0">
                    <a:pos x="T2" y="T3"/>
                  </a:cxn>
                  <a:cxn ang="0">
                    <a:pos x="T4" y="T5"/>
                  </a:cxn>
                </a:cxnLst>
                <a:rect l="0" t="0" r="r" b="b"/>
                <a:pathLst>
                  <a:path w="793" h="165">
                    <a:moveTo>
                      <a:pt x="793" y="0"/>
                    </a:moveTo>
                    <a:lnTo>
                      <a:pt x="793" y="165"/>
                    </a:lnTo>
                    <a:lnTo>
                      <a:pt x="0" y="165"/>
                    </a:lnTo>
                  </a:path>
                </a:pathLst>
              </a:custGeom>
              <a:noFill/>
              <a:ln w="26988" cap="flat">
                <a:solidFill>
                  <a:srgbClr val="FF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87" name="Freeform 31"/>
              <p:cNvSpPr>
                <a:spLocks/>
              </p:cNvSpPr>
              <p:nvPr/>
            </p:nvSpPr>
            <p:spPr bwMode="auto">
              <a:xfrm>
                <a:off x="1306" y="2955"/>
                <a:ext cx="59" cy="58"/>
              </a:xfrm>
              <a:custGeom>
                <a:avLst/>
                <a:gdLst>
                  <a:gd name="T0" fmla="*/ 59 w 59"/>
                  <a:gd name="T1" fmla="*/ 0 h 58"/>
                  <a:gd name="T2" fmla="*/ 0 w 59"/>
                  <a:gd name="T3" fmla="*/ 30 h 58"/>
                  <a:gd name="T4" fmla="*/ 59 w 59"/>
                  <a:gd name="T5" fmla="*/ 58 h 58"/>
                  <a:gd name="T6" fmla="*/ 59 w 59"/>
                  <a:gd name="T7" fmla="*/ 0 h 58"/>
                </a:gdLst>
                <a:ahLst/>
                <a:cxnLst>
                  <a:cxn ang="0">
                    <a:pos x="T0" y="T1"/>
                  </a:cxn>
                  <a:cxn ang="0">
                    <a:pos x="T2" y="T3"/>
                  </a:cxn>
                  <a:cxn ang="0">
                    <a:pos x="T4" y="T5"/>
                  </a:cxn>
                  <a:cxn ang="0">
                    <a:pos x="T6" y="T7"/>
                  </a:cxn>
                </a:cxnLst>
                <a:rect l="0" t="0" r="r" b="b"/>
                <a:pathLst>
                  <a:path w="59" h="58">
                    <a:moveTo>
                      <a:pt x="59" y="0"/>
                    </a:moveTo>
                    <a:lnTo>
                      <a:pt x="0" y="30"/>
                    </a:lnTo>
                    <a:lnTo>
                      <a:pt x="59" y="58"/>
                    </a:lnTo>
                    <a:lnTo>
                      <a:pt x="59"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36" name="Group 32"/>
            <p:cNvGrpSpPr>
              <a:grpSpLocks/>
            </p:cNvGrpSpPr>
            <p:nvPr/>
          </p:nvGrpSpPr>
          <p:grpSpPr bwMode="auto">
            <a:xfrm>
              <a:off x="5256" y="9031"/>
              <a:ext cx="2845" cy="567"/>
              <a:chOff x="936" y="3104"/>
              <a:chExt cx="1245" cy="310"/>
            </a:xfrm>
          </p:grpSpPr>
          <p:sp>
            <p:nvSpPr>
              <p:cNvPr id="84" name="Freeform 33"/>
              <p:cNvSpPr>
                <a:spLocks/>
              </p:cNvSpPr>
              <p:nvPr/>
            </p:nvSpPr>
            <p:spPr bwMode="auto">
              <a:xfrm>
                <a:off x="936" y="3104"/>
                <a:ext cx="1215" cy="253"/>
              </a:xfrm>
              <a:custGeom>
                <a:avLst/>
                <a:gdLst>
                  <a:gd name="T0" fmla="*/ 0 w 1215"/>
                  <a:gd name="T1" fmla="*/ 0 h 253"/>
                  <a:gd name="T2" fmla="*/ 0 w 1215"/>
                  <a:gd name="T3" fmla="*/ 154 h 253"/>
                  <a:gd name="T4" fmla="*/ 1215 w 1215"/>
                  <a:gd name="T5" fmla="*/ 154 h 253"/>
                  <a:gd name="T6" fmla="*/ 1215 w 1215"/>
                  <a:gd name="T7" fmla="*/ 253 h 253"/>
                </a:gdLst>
                <a:ahLst/>
                <a:cxnLst>
                  <a:cxn ang="0">
                    <a:pos x="T0" y="T1"/>
                  </a:cxn>
                  <a:cxn ang="0">
                    <a:pos x="T2" y="T3"/>
                  </a:cxn>
                  <a:cxn ang="0">
                    <a:pos x="T4" y="T5"/>
                  </a:cxn>
                  <a:cxn ang="0">
                    <a:pos x="T6" y="T7"/>
                  </a:cxn>
                </a:cxnLst>
                <a:rect l="0" t="0" r="r" b="b"/>
                <a:pathLst>
                  <a:path w="1215" h="253">
                    <a:moveTo>
                      <a:pt x="0" y="0"/>
                    </a:moveTo>
                    <a:lnTo>
                      <a:pt x="0" y="154"/>
                    </a:lnTo>
                    <a:lnTo>
                      <a:pt x="1215" y="154"/>
                    </a:lnTo>
                    <a:lnTo>
                      <a:pt x="1215" y="253"/>
                    </a:lnTo>
                  </a:path>
                </a:pathLst>
              </a:custGeom>
              <a:noFill/>
              <a:ln w="26988"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85" name="Freeform 34"/>
              <p:cNvSpPr>
                <a:spLocks/>
              </p:cNvSpPr>
              <p:nvPr/>
            </p:nvSpPr>
            <p:spPr bwMode="auto">
              <a:xfrm>
                <a:off x="2122" y="3353"/>
                <a:ext cx="59" cy="61"/>
              </a:xfrm>
              <a:custGeom>
                <a:avLst/>
                <a:gdLst>
                  <a:gd name="T0" fmla="*/ 0 w 59"/>
                  <a:gd name="T1" fmla="*/ 0 h 61"/>
                  <a:gd name="T2" fmla="*/ 29 w 59"/>
                  <a:gd name="T3" fmla="*/ 61 h 61"/>
                  <a:gd name="T4" fmla="*/ 59 w 59"/>
                  <a:gd name="T5" fmla="*/ 0 h 61"/>
                  <a:gd name="T6" fmla="*/ 0 w 59"/>
                  <a:gd name="T7" fmla="*/ 0 h 61"/>
                </a:gdLst>
                <a:ahLst/>
                <a:cxnLst>
                  <a:cxn ang="0">
                    <a:pos x="T0" y="T1"/>
                  </a:cxn>
                  <a:cxn ang="0">
                    <a:pos x="T2" y="T3"/>
                  </a:cxn>
                  <a:cxn ang="0">
                    <a:pos x="T4" y="T5"/>
                  </a:cxn>
                  <a:cxn ang="0">
                    <a:pos x="T6" y="T7"/>
                  </a:cxn>
                </a:cxnLst>
                <a:rect l="0" t="0" r="r" b="b"/>
                <a:pathLst>
                  <a:path w="59" h="61">
                    <a:moveTo>
                      <a:pt x="0" y="0"/>
                    </a:moveTo>
                    <a:lnTo>
                      <a:pt x="29" y="61"/>
                    </a:lnTo>
                    <a:lnTo>
                      <a:pt x="59"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37" name="Group 35"/>
            <p:cNvGrpSpPr>
              <a:grpSpLocks/>
            </p:cNvGrpSpPr>
            <p:nvPr/>
          </p:nvGrpSpPr>
          <p:grpSpPr bwMode="auto">
            <a:xfrm>
              <a:off x="6076" y="10201"/>
              <a:ext cx="1928" cy="465"/>
              <a:chOff x="1306" y="3649"/>
              <a:chExt cx="845" cy="182"/>
            </a:xfrm>
          </p:grpSpPr>
          <p:sp>
            <p:nvSpPr>
              <p:cNvPr id="82" name="Freeform 36"/>
              <p:cNvSpPr>
                <a:spLocks/>
              </p:cNvSpPr>
              <p:nvPr/>
            </p:nvSpPr>
            <p:spPr bwMode="auto">
              <a:xfrm>
                <a:off x="1358" y="3649"/>
                <a:ext cx="793" cy="152"/>
              </a:xfrm>
              <a:custGeom>
                <a:avLst/>
                <a:gdLst>
                  <a:gd name="T0" fmla="*/ 793 w 793"/>
                  <a:gd name="T1" fmla="*/ 0 h 152"/>
                  <a:gd name="T2" fmla="*/ 793 w 793"/>
                  <a:gd name="T3" fmla="*/ 152 h 152"/>
                  <a:gd name="T4" fmla="*/ 0 w 793"/>
                  <a:gd name="T5" fmla="*/ 152 h 152"/>
                </a:gdLst>
                <a:ahLst/>
                <a:cxnLst>
                  <a:cxn ang="0">
                    <a:pos x="T0" y="T1"/>
                  </a:cxn>
                  <a:cxn ang="0">
                    <a:pos x="T2" y="T3"/>
                  </a:cxn>
                  <a:cxn ang="0">
                    <a:pos x="T4" y="T5"/>
                  </a:cxn>
                </a:cxnLst>
                <a:rect l="0" t="0" r="r" b="b"/>
                <a:pathLst>
                  <a:path w="793" h="152">
                    <a:moveTo>
                      <a:pt x="793" y="0"/>
                    </a:moveTo>
                    <a:lnTo>
                      <a:pt x="793" y="152"/>
                    </a:lnTo>
                    <a:lnTo>
                      <a:pt x="0" y="152"/>
                    </a:lnTo>
                  </a:path>
                </a:pathLst>
              </a:custGeom>
              <a:noFill/>
              <a:ln w="26988"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83" name="Freeform 37"/>
              <p:cNvSpPr>
                <a:spLocks/>
              </p:cNvSpPr>
              <p:nvPr/>
            </p:nvSpPr>
            <p:spPr bwMode="auto">
              <a:xfrm>
                <a:off x="1306" y="3773"/>
                <a:ext cx="59" cy="58"/>
              </a:xfrm>
              <a:custGeom>
                <a:avLst/>
                <a:gdLst>
                  <a:gd name="T0" fmla="*/ 59 w 59"/>
                  <a:gd name="T1" fmla="*/ 0 h 58"/>
                  <a:gd name="T2" fmla="*/ 0 w 59"/>
                  <a:gd name="T3" fmla="*/ 30 h 58"/>
                  <a:gd name="T4" fmla="*/ 59 w 59"/>
                  <a:gd name="T5" fmla="*/ 58 h 58"/>
                  <a:gd name="T6" fmla="*/ 59 w 59"/>
                  <a:gd name="T7" fmla="*/ 0 h 58"/>
                </a:gdLst>
                <a:ahLst/>
                <a:cxnLst>
                  <a:cxn ang="0">
                    <a:pos x="T0" y="T1"/>
                  </a:cxn>
                  <a:cxn ang="0">
                    <a:pos x="T2" y="T3"/>
                  </a:cxn>
                  <a:cxn ang="0">
                    <a:pos x="T4" y="T5"/>
                  </a:cxn>
                  <a:cxn ang="0">
                    <a:pos x="T6" y="T7"/>
                  </a:cxn>
                </a:cxnLst>
                <a:rect l="0" t="0" r="r" b="b"/>
                <a:pathLst>
                  <a:path w="59" h="58">
                    <a:moveTo>
                      <a:pt x="59" y="0"/>
                    </a:moveTo>
                    <a:lnTo>
                      <a:pt x="0" y="30"/>
                    </a:lnTo>
                    <a:lnTo>
                      <a:pt x="59" y="58"/>
                    </a:lnTo>
                    <a:lnTo>
                      <a:pt x="5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38" name="Freeform 38"/>
            <p:cNvSpPr>
              <a:spLocks/>
            </p:cNvSpPr>
            <p:nvPr/>
          </p:nvSpPr>
          <p:spPr bwMode="auto">
            <a:xfrm>
              <a:off x="4166" y="2767"/>
              <a:ext cx="1940" cy="762"/>
            </a:xfrm>
            <a:custGeom>
              <a:avLst/>
              <a:gdLst>
                <a:gd name="T0" fmla="*/ 18 w 344"/>
                <a:gd name="T1" fmla="*/ 0 h 105"/>
                <a:gd name="T2" fmla="*/ 0 w 344"/>
                <a:gd name="T3" fmla="*/ 18 h 105"/>
                <a:gd name="T4" fmla="*/ 0 w 344"/>
                <a:gd name="T5" fmla="*/ 88 h 105"/>
                <a:gd name="T6" fmla="*/ 18 w 344"/>
                <a:gd name="T7" fmla="*/ 105 h 105"/>
                <a:gd name="T8" fmla="*/ 326 w 344"/>
                <a:gd name="T9" fmla="*/ 105 h 105"/>
                <a:gd name="T10" fmla="*/ 344 w 344"/>
                <a:gd name="T11" fmla="*/ 88 h 105"/>
                <a:gd name="T12" fmla="*/ 344 w 344"/>
                <a:gd name="T13" fmla="*/ 18 h 105"/>
                <a:gd name="T14" fmla="*/ 326 w 344"/>
                <a:gd name="T15" fmla="*/ 0 h 105"/>
                <a:gd name="T16" fmla="*/ 18 w 344"/>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105">
                  <a:moveTo>
                    <a:pt x="18" y="0"/>
                  </a:moveTo>
                  <a:cubicBezTo>
                    <a:pt x="8" y="0"/>
                    <a:pt x="0" y="8"/>
                    <a:pt x="0" y="18"/>
                  </a:cubicBezTo>
                  <a:lnTo>
                    <a:pt x="0" y="88"/>
                  </a:lnTo>
                  <a:cubicBezTo>
                    <a:pt x="0" y="97"/>
                    <a:pt x="8" y="105"/>
                    <a:pt x="18" y="105"/>
                  </a:cubicBezTo>
                  <a:lnTo>
                    <a:pt x="326" y="105"/>
                  </a:lnTo>
                  <a:cubicBezTo>
                    <a:pt x="336" y="105"/>
                    <a:pt x="344" y="97"/>
                    <a:pt x="344" y="88"/>
                  </a:cubicBezTo>
                  <a:lnTo>
                    <a:pt x="344" y="18"/>
                  </a:lnTo>
                  <a:cubicBezTo>
                    <a:pt x="344" y="8"/>
                    <a:pt x="336" y="0"/>
                    <a:pt x="326" y="0"/>
                  </a:cubicBezTo>
                  <a:lnTo>
                    <a:pt x="18" y="0"/>
                  </a:lnTo>
                  <a:close/>
                </a:path>
              </a:pathLst>
            </a:custGeom>
            <a:noFill/>
            <a:ln w="26988" cap="rnd">
              <a:solidFill>
                <a:srgbClr val="D0DDE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39" name="Rectangle 39"/>
            <p:cNvSpPr>
              <a:spLocks noChangeArrowheads="1"/>
            </p:cNvSpPr>
            <p:nvPr/>
          </p:nvSpPr>
          <p:spPr bwMode="auto">
            <a:xfrm>
              <a:off x="6574" y="4007"/>
              <a:ext cx="2632" cy="565"/>
            </a:xfrm>
            <a:prstGeom prst="rect">
              <a:avLst/>
            </a:prstGeom>
            <a:solidFill>
              <a:srgbClr val="000000"/>
            </a:solidFill>
            <a:ln w="26988" cap="rnd">
              <a:solidFill>
                <a:srgbClr val="FF9900"/>
              </a:solidFill>
              <a:miter lim="800000"/>
              <a:headEnd/>
              <a:tailEnd/>
            </a:ln>
          </p:spPr>
          <p:txBody>
            <a:bodyPr/>
            <a:lstStyle/>
            <a:p>
              <a:endParaRPr lang="fr-BE"/>
            </a:p>
          </p:txBody>
        </p:sp>
        <p:sp>
          <p:nvSpPr>
            <p:cNvPr id="40" name="Rectangle 40"/>
            <p:cNvSpPr>
              <a:spLocks noChangeArrowheads="1"/>
            </p:cNvSpPr>
            <p:nvPr/>
          </p:nvSpPr>
          <p:spPr bwMode="auto">
            <a:xfrm>
              <a:off x="6626" y="4304"/>
              <a:ext cx="2535"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fr-FR" sz="900">
                  <a:solidFill>
                    <a:srgbClr val="FF9933"/>
                  </a:solidFill>
                </a:rPr>
                <a:t>INDIVIDUAL COMPONENTS</a:t>
              </a:r>
              <a:endParaRPr lang="en-US" altLang="fr-FR" sz="1800"/>
            </a:p>
          </p:txBody>
        </p:sp>
        <p:grpSp>
          <p:nvGrpSpPr>
            <p:cNvPr id="41" name="Group 41"/>
            <p:cNvGrpSpPr>
              <a:grpSpLocks/>
            </p:cNvGrpSpPr>
            <p:nvPr/>
          </p:nvGrpSpPr>
          <p:grpSpPr bwMode="auto">
            <a:xfrm>
              <a:off x="5256" y="3552"/>
              <a:ext cx="2845" cy="427"/>
              <a:chOff x="936" y="656"/>
              <a:chExt cx="1245" cy="264"/>
            </a:xfrm>
          </p:grpSpPr>
          <p:sp>
            <p:nvSpPr>
              <p:cNvPr id="80" name="Freeform 42"/>
              <p:cNvSpPr>
                <a:spLocks/>
              </p:cNvSpPr>
              <p:nvPr/>
            </p:nvSpPr>
            <p:spPr bwMode="auto">
              <a:xfrm>
                <a:off x="936" y="656"/>
                <a:ext cx="1215" cy="210"/>
              </a:xfrm>
              <a:custGeom>
                <a:avLst/>
                <a:gdLst>
                  <a:gd name="T0" fmla="*/ 0 w 1215"/>
                  <a:gd name="T1" fmla="*/ 0 h 210"/>
                  <a:gd name="T2" fmla="*/ 0 w 1215"/>
                  <a:gd name="T3" fmla="*/ 132 h 210"/>
                  <a:gd name="T4" fmla="*/ 1215 w 1215"/>
                  <a:gd name="T5" fmla="*/ 132 h 210"/>
                  <a:gd name="T6" fmla="*/ 1215 w 1215"/>
                  <a:gd name="T7" fmla="*/ 210 h 210"/>
                </a:gdLst>
                <a:ahLst/>
                <a:cxnLst>
                  <a:cxn ang="0">
                    <a:pos x="T0" y="T1"/>
                  </a:cxn>
                  <a:cxn ang="0">
                    <a:pos x="T2" y="T3"/>
                  </a:cxn>
                  <a:cxn ang="0">
                    <a:pos x="T4" y="T5"/>
                  </a:cxn>
                  <a:cxn ang="0">
                    <a:pos x="T6" y="T7"/>
                  </a:cxn>
                </a:cxnLst>
                <a:rect l="0" t="0" r="r" b="b"/>
                <a:pathLst>
                  <a:path w="1215" h="210">
                    <a:moveTo>
                      <a:pt x="0" y="0"/>
                    </a:moveTo>
                    <a:lnTo>
                      <a:pt x="0" y="132"/>
                    </a:lnTo>
                    <a:lnTo>
                      <a:pt x="1215" y="132"/>
                    </a:lnTo>
                    <a:lnTo>
                      <a:pt x="1215" y="210"/>
                    </a:lnTo>
                  </a:path>
                </a:pathLst>
              </a:custGeom>
              <a:noFill/>
              <a:ln w="26988" cap="flat">
                <a:solidFill>
                  <a:srgbClr val="FF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81" name="Freeform 43"/>
              <p:cNvSpPr>
                <a:spLocks/>
              </p:cNvSpPr>
              <p:nvPr/>
            </p:nvSpPr>
            <p:spPr bwMode="auto">
              <a:xfrm>
                <a:off x="2122" y="862"/>
                <a:ext cx="59" cy="58"/>
              </a:xfrm>
              <a:custGeom>
                <a:avLst/>
                <a:gdLst>
                  <a:gd name="T0" fmla="*/ 0 w 59"/>
                  <a:gd name="T1" fmla="*/ 0 h 58"/>
                  <a:gd name="T2" fmla="*/ 29 w 59"/>
                  <a:gd name="T3" fmla="*/ 58 h 58"/>
                  <a:gd name="T4" fmla="*/ 59 w 59"/>
                  <a:gd name="T5" fmla="*/ 0 h 58"/>
                  <a:gd name="T6" fmla="*/ 0 w 59"/>
                  <a:gd name="T7" fmla="*/ 0 h 58"/>
                </a:gdLst>
                <a:ahLst/>
                <a:cxnLst>
                  <a:cxn ang="0">
                    <a:pos x="T0" y="T1"/>
                  </a:cxn>
                  <a:cxn ang="0">
                    <a:pos x="T2" y="T3"/>
                  </a:cxn>
                  <a:cxn ang="0">
                    <a:pos x="T4" y="T5"/>
                  </a:cxn>
                  <a:cxn ang="0">
                    <a:pos x="T6" y="T7"/>
                  </a:cxn>
                </a:cxnLst>
                <a:rect l="0" t="0" r="r" b="b"/>
                <a:pathLst>
                  <a:path w="59" h="58">
                    <a:moveTo>
                      <a:pt x="0" y="0"/>
                    </a:moveTo>
                    <a:lnTo>
                      <a:pt x="29" y="58"/>
                    </a:lnTo>
                    <a:lnTo>
                      <a:pt x="59"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42" name="Group 44"/>
            <p:cNvGrpSpPr>
              <a:grpSpLocks/>
            </p:cNvGrpSpPr>
            <p:nvPr/>
          </p:nvGrpSpPr>
          <p:grpSpPr bwMode="auto">
            <a:xfrm>
              <a:off x="5256" y="5332"/>
              <a:ext cx="2845" cy="610"/>
              <a:chOff x="936" y="1474"/>
              <a:chExt cx="1245" cy="277"/>
            </a:xfrm>
          </p:grpSpPr>
          <p:sp>
            <p:nvSpPr>
              <p:cNvPr id="78" name="Freeform 45"/>
              <p:cNvSpPr>
                <a:spLocks/>
              </p:cNvSpPr>
              <p:nvPr/>
            </p:nvSpPr>
            <p:spPr bwMode="auto">
              <a:xfrm>
                <a:off x="936" y="1474"/>
                <a:ext cx="1215" cy="223"/>
              </a:xfrm>
              <a:custGeom>
                <a:avLst/>
                <a:gdLst>
                  <a:gd name="T0" fmla="*/ 0 w 1215"/>
                  <a:gd name="T1" fmla="*/ 0 h 223"/>
                  <a:gd name="T2" fmla="*/ 0 w 1215"/>
                  <a:gd name="T3" fmla="*/ 139 h 223"/>
                  <a:gd name="T4" fmla="*/ 1215 w 1215"/>
                  <a:gd name="T5" fmla="*/ 139 h 223"/>
                  <a:gd name="T6" fmla="*/ 1215 w 1215"/>
                  <a:gd name="T7" fmla="*/ 223 h 223"/>
                </a:gdLst>
                <a:ahLst/>
                <a:cxnLst>
                  <a:cxn ang="0">
                    <a:pos x="T0" y="T1"/>
                  </a:cxn>
                  <a:cxn ang="0">
                    <a:pos x="T2" y="T3"/>
                  </a:cxn>
                  <a:cxn ang="0">
                    <a:pos x="T4" y="T5"/>
                  </a:cxn>
                  <a:cxn ang="0">
                    <a:pos x="T6" y="T7"/>
                  </a:cxn>
                </a:cxnLst>
                <a:rect l="0" t="0" r="r" b="b"/>
                <a:pathLst>
                  <a:path w="1215" h="223">
                    <a:moveTo>
                      <a:pt x="0" y="0"/>
                    </a:moveTo>
                    <a:lnTo>
                      <a:pt x="0" y="139"/>
                    </a:lnTo>
                    <a:lnTo>
                      <a:pt x="1215" y="139"/>
                    </a:lnTo>
                    <a:lnTo>
                      <a:pt x="1215" y="223"/>
                    </a:lnTo>
                  </a:path>
                </a:pathLst>
              </a:custGeom>
              <a:noFill/>
              <a:ln w="26988" cap="flat">
                <a:solidFill>
                  <a:srgbClr val="FF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79" name="Freeform 46"/>
              <p:cNvSpPr>
                <a:spLocks/>
              </p:cNvSpPr>
              <p:nvPr/>
            </p:nvSpPr>
            <p:spPr bwMode="auto">
              <a:xfrm>
                <a:off x="2122" y="1693"/>
                <a:ext cx="59" cy="58"/>
              </a:xfrm>
              <a:custGeom>
                <a:avLst/>
                <a:gdLst>
                  <a:gd name="T0" fmla="*/ 0 w 59"/>
                  <a:gd name="T1" fmla="*/ 0 h 58"/>
                  <a:gd name="T2" fmla="*/ 29 w 59"/>
                  <a:gd name="T3" fmla="*/ 58 h 58"/>
                  <a:gd name="T4" fmla="*/ 59 w 59"/>
                  <a:gd name="T5" fmla="*/ 0 h 58"/>
                  <a:gd name="T6" fmla="*/ 0 w 59"/>
                  <a:gd name="T7" fmla="*/ 0 h 58"/>
                </a:gdLst>
                <a:ahLst/>
                <a:cxnLst>
                  <a:cxn ang="0">
                    <a:pos x="T0" y="T1"/>
                  </a:cxn>
                  <a:cxn ang="0">
                    <a:pos x="T2" y="T3"/>
                  </a:cxn>
                  <a:cxn ang="0">
                    <a:pos x="T4" y="T5"/>
                  </a:cxn>
                  <a:cxn ang="0">
                    <a:pos x="T6" y="T7"/>
                  </a:cxn>
                </a:cxnLst>
                <a:rect l="0" t="0" r="r" b="b"/>
                <a:pathLst>
                  <a:path w="59" h="58">
                    <a:moveTo>
                      <a:pt x="0" y="0"/>
                    </a:moveTo>
                    <a:lnTo>
                      <a:pt x="29" y="58"/>
                    </a:lnTo>
                    <a:lnTo>
                      <a:pt x="59"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43" name="Group 47"/>
            <p:cNvGrpSpPr>
              <a:grpSpLocks/>
            </p:cNvGrpSpPr>
            <p:nvPr/>
          </p:nvGrpSpPr>
          <p:grpSpPr bwMode="auto">
            <a:xfrm>
              <a:off x="6079" y="6507"/>
              <a:ext cx="1907" cy="539"/>
              <a:chOff x="1315" y="1989"/>
              <a:chExt cx="836" cy="210"/>
            </a:xfrm>
          </p:grpSpPr>
          <p:sp>
            <p:nvSpPr>
              <p:cNvPr id="76" name="Freeform 48"/>
              <p:cNvSpPr>
                <a:spLocks/>
              </p:cNvSpPr>
              <p:nvPr/>
            </p:nvSpPr>
            <p:spPr bwMode="auto">
              <a:xfrm>
                <a:off x="1367" y="1989"/>
                <a:ext cx="784" cy="180"/>
              </a:xfrm>
              <a:custGeom>
                <a:avLst/>
                <a:gdLst>
                  <a:gd name="T0" fmla="*/ 784 w 784"/>
                  <a:gd name="T1" fmla="*/ 0 h 180"/>
                  <a:gd name="T2" fmla="*/ 784 w 784"/>
                  <a:gd name="T3" fmla="*/ 180 h 180"/>
                  <a:gd name="T4" fmla="*/ 0 w 784"/>
                  <a:gd name="T5" fmla="*/ 180 h 180"/>
                </a:gdLst>
                <a:ahLst/>
                <a:cxnLst>
                  <a:cxn ang="0">
                    <a:pos x="T0" y="T1"/>
                  </a:cxn>
                  <a:cxn ang="0">
                    <a:pos x="T2" y="T3"/>
                  </a:cxn>
                  <a:cxn ang="0">
                    <a:pos x="T4" y="T5"/>
                  </a:cxn>
                </a:cxnLst>
                <a:rect l="0" t="0" r="r" b="b"/>
                <a:pathLst>
                  <a:path w="784" h="180">
                    <a:moveTo>
                      <a:pt x="784" y="0"/>
                    </a:moveTo>
                    <a:lnTo>
                      <a:pt x="784" y="180"/>
                    </a:lnTo>
                    <a:lnTo>
                      <a:pt x="0" y="180"/>
                    </a:lnTo>
                  </a:path>
                </a:pathLst>
              </a:custGeom>
              <a:noFill/>
              <a:ln w="26988" cap="flat">
                <a:solidFill>
                  <a:srgbClr val="FF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77" name="Freeform 49"/>
              <p:cNvSpPr>
                <a:spLocks/>
              </p:cNvSpPr>
              <p:nvPr/>
            </p:nvSpPr>
            <p:spPr bwMode="auto">
              <a:xfrm>
                <a:off x="1315" y="2141"/>
                <a:ext cx="59" cy="58"/>
              </a:xfrm>
              <a:custGeom>
                <a:avLst/>
                <a:gdLst>
                  <a:gd name="T0" fmla="*/ 59 w 59"/>
                  <a:gd name="T1" fmla="*/ 0 h 58"/>
                  <a:gd name="T2" fmla="*/ 0 w 59"/>
                  <a:gd name="T3" fmla="*/ 30 h 58"/>
                  <a:gd name="T4" fmla="*/ 59 w 59"/>
                  <a:gd name="T5" fmla="*/ 58 h 58"/>
                  <a:gd name="T6" fmla="*/ 59 w 59"/>
                  <a:gd name="T7" fmla="*/ 0 h 58"/>
                </a:gdLst>
                <a:ahLst/>
                <a:cxnLst>
                  <a:cxn ang="0">
                    <a:pos x="T0" y="T1"/>
                  </a:cxn>
                  <a:cxn ang="0">
                    <a:pos x="T2" y="T3"/>
                  </a:cxn>
                  <a:cxn ang="0">
                    <a:pos x="T4" y="T5"/>
                  </a:cxn>
                  <a:cxn ang="0">
                    <a:pos x="T6" y="T7"/>
                  </a:cxn>
                </a:cxnLst>
                <a:rect l="0" t="0" r="r" b="b"/>
                <a:pathLst>
                  <a:path w="59" h="58">
                    <a:moveTo>
                      <a:pt x="59" y="0"/>
                    </a:moveTo>
                    <a:lnTo>
                      <a:pt x="0" y="30"/>
                    </a:lnTo>
                    <a:lnTo>
                      <a:pt x="59" y="58"/>
                    </a:lnTo>
                    <a:lnTo>
                      <a:pt x="59"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44" name="Oval 50"/>
            <p:cNvSpPr>
              <a:spLocks noChangeArrowheads="1"/>
            </p:cNvSpPr>
            <p:nvPr/>
          </p:nvSpPr>
          <p:spPr bwMode="auto">
            <a:xfrm>
              <a:off x="4664" y="3667"/>
              <a:ext cx="1130" cy="740"/>
            </a:xfrm>
            <a:prstGeom prst="ellipse">
              <a:avLst/>
            </a:prstGeom>
            <a:solidFill>
              <a:srgbClr val="B3C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5" name="Rectangle 51"/>
            <p:cNvSpPr>
              <a:spLocks noChangeArrowheads="1"/>
            </p:cNvSpPr>
            <p:nvPr/>
          </p:nvSpPr>
          <p:spPr bwMode="auto">
            <a:xfrm>
              <a:off x="4751" y="3847"/>
              <a:ext cx="94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fr-FR" sz="700" b="1">
                  <a:solidFill>
                    <a:srgbClr val="006699"/>
                  </a:solidFill>
                  <a:latin typeface="Arial Rounded MT Bold" pitchFamily="34" charset="0"/>
                </a:rPr>
                <a:t>RESEARCH </a:t>
              </a:r>
              <a:endParaRPr lang="en-US" altLang="fr-FR" sz="700"/>
            </a:p>
          </p:txBody>
        </p:sp>
        <p:sp>
          <p:nvSpPr>
            <p:cNvPr id="46" name="Rectangle 52"/>
            <p:cNvSpPr>
              <a:spLocks noChangeArrowheads="1"/>
            </p:cNvSpPr>
            <p:nvPr/>
          </p:nvSpPr>
          <p:spPr bwMode="auto">
            <a:xfrm>
              <a:off x="4761" y="4052"/>
              <a:ext cx="92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fr-FR" sz="700" b="1">
                  <a:solidFill>
                    <a:srgbClr val="006699"/>
                  </a:solidFill>
                  <a:latin typeface="Arial Rounded MT Bold" pitchFamily="34" charset="0"/>
                </a:rPr>
                <a:t>PARTNERS</a:t>
              </a:r>
              <a:endParaRPr lang="en-US" altLang="fr-FR" sz="700"/>
            </a:p>
          </p:txBody>
        </p:sp>
        <p:sp>
          <p:nvSpPr>
            <p:cNvPr id="47" name="Oval 53"/>
            <p:cNvSpPr>
              <a:spLocks noChangeArrowheads="1"/>
            </p:cNvSpPr>
            <p:nvPr/>
          </p:nvSpPr>
          <p:spPr bwMode="auto">
            <a:xfrm>
              <a:off x="4664" y="5467"/>
              <a:ext cx="1145" cy="730"/>
            </a:xfrm>
            <a:prstGeom prst="ellipse">
              <a:avLst/>
            </a:prstGeom>
            <a:solidFill>
              <a:srgbClr val="B3C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8" name="Rectangle 54"/>
            <p:cNvSpPr>
              <a:spLocks noChangeArrowheads="1"/>
            </p:cNvSpPr>
            <p:nvPr/>
          </p:nvSpPr>
          <p:spPr bwMode="auto">
            <a:xfrm>
              <a:off x="4798" y="5627"/>
              <a:ext cx="85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800" b="1">
                  <a:solidFill>
                    <a:srgbClr val="006699"/>
                  </a:solidFill>
                  <a:latin typeface="Arial Rounded MT Bold" pitchFamily="34" charset="0"/>
                </a:rPr>
                <a:t>SYSTEM</a:t>
              </a:r>
              <a:endParaRPr lang="en-US" altLang="fr-FR" sz="1800"/>
            </a:p>
          </p:txBody>
        </p:sp>
        <p:sp>
          <p:nvSpPr>
            <p:cNvPr id="49" name="Rectangle 55"/>
            <p:cNvSpPr>
              <a:spLocks noChangeArrowheads="1"/>
            </p:cNvSpPr>
            <p:nvPr/>
          </p:nvSpPr>
          <p:spPr bwMode="auto">
            <a:xfrm>
              <a:off x="4641" y="5827"/>
              <a:ext cx="120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700" b="1">
                  <a:solidFill>
                    <a:srgbClr val="006699"/>
                  </a:solidFill>
                  <a:latin typeface="Arial Rounded MT Bold" pitchFamily="34" charset="0"/>
                </a:rPr>
                <a:t>DEVELOPERS</a:t>
              </a:r>
              <a:endParaRPr lang="en-US" altLang="fr-FR" sz="1800"/>
            </a:p>
          </p:txBody>
        </p:sp>
        <p:sp>
          <p:nvSpPr>
            <p:cNvPr id="50" name="Oval 56"/>
            <p:cNvSpPr>
              <a:spLocks noChangeArrowheads="1"/>
            </p:cNvSpPr>
            <p:nvPr/>
          </p:nvSpPr>
          <p:spPr bwMode="auto">
            <a:xfrm>
              <a:off x="4691" y="7407"/>
              <a:ext cx="1125" cy="730"/>
            </a:xfrm>
            <a:prstGeom prst="ellipse">
              <a:avLst/>
            </a:prstGeom>
            <a:solidFill>
              <a:srgbClr val="B3C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51" name="Rectangle 57"/>
            <p:cNvSpPr>
              <a:spLocks noChangeArrowheads="1"/>
            </p:cNvSpPr>
            <p:nvPr/>
          </p:nvSpPr>
          <p:spPr bwMode="auto">
            <a:xfrm>
              <a:off x="4886" y="7587"/>
              <a:ext cx="690"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800" b="1">
                  <a:solidFill>
                    <a:srgbClr val="006699"/>
                  </a:solidFill>
                  <a:latin typeface="Arial Rounded MT Bold" pitchFamily="34" charset="0"/>
                </a:rPr>
                <a:t>CORE USERS</a:t>
              </a:r>
              <a:endParaRPr lang="en-US" altLang="fr-FR" sz="1800"/>
            </a:p>
          </p:txBody>
        </p:sp>
        <p:sp>
          <p:nvSpPr>
            <p:cNvPr id="52" name="Oval 58"/>
            <p:cNvSpPr>
              <a:spLocks noChangeArrowheads="1"/>
            </p:cNvSpPr>
            <p:nvPr/>
          </p:nvSpPr>
          <p:spPr bwMode="auto">
            <a:xfrm>
              <a:off x="4624" y="9207"/>
              <a:ext cx="1192" cy="855"/>
            </a:xfrm>
            <a:prstGeom prst="ellipse">
              <a:avLst/>
            </a:prstGeom>
            <a:solidFill>
              <a:srgbClr val="B3C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53" name="Rectangle 59"/>
            <p:cNvSpPr>
              <a:spLocks noChangeArrowheads="1"/>
            </p:cNvSpPr>
            <p:nvPr/>
          </p:nvSpPr>
          <p:spPr bwMode="auto">
            <a:xfrm>
              <a:off x="4681" y="9430"/>
              <a:ext cx="106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800" b="1">
                  <a:solidFill>
                    <a:srgbClr val="006699"/>
                  </a:solidFill>
                  <a:latin typeface="Arial Rounded MT Bold" pitchFamily="34" charset="0"/>
                </a:rPr>
                <a:t>SERVICE</a:t>
              </a:r>
            </a:p>
            <a:p>
              <a:pPr algn="ctr"/>
              <a:r>
                <a:rPr lang="en-US" altLang="fr-FR" sz="800" b="1">
                  <a:solidFill>
                    <a:srgbClr val="006699"/>
                  </a:solidFill>
                  <a:latin typeface="Arial Rounded MT Bold" pitchFamily="34" charset="0"/>
                </a:rPr>
                <a:t>PROVIDERS</a:t>
              </a:r>
              <a:endParaRPr lang="en-US" altLang="fr-FR" sz="1800"/>
            </a:p>
          </p:txBody>
        </p:sp>
        <p:sp>
          <p:nvSpPr>
            <p:cNvPr id="54" name="Freeform 60"/>
            <p:cNvSpPr>
              <a:spLocks/>
            </p:cNvSpPr>
            <p:nvPr/>
          </p:nvSpPr>
          <p:spPr bwMode="auto">
            <a:xfrm>
              <a:off x="4166" y="4762"/>
              <a:ext cx="1973" cy="582"/>
            </a:xfrm>
            <a:custGeom>
              <a:avLst/>
              <a:gdLst>
                <a:gd name="T0" fmla="*/ 17 w 356"/>
                <a:gd name="T1" fmla="*/ 0 h 105"/>
                <a:gd name="T2" fmla="*/ 0 w 356"/>
                <a:gd name="T3" fmla="*/ 18 h 105"/>
                <a:gd name="T4" fmla="*/ 0 w 356"/>
                <a:gd name="T5" fmla="*/ 87 h 105"/>
                <a:gd name="T6" fmla="*/ 17 w 356"/>
                <a:gd name="T7" fmla="*/ 105 h 105"/>
                <a:gd name="T8" fmla="*/ 339 w 356"/>
                <a:gd name="T9" fmla="*/ 105 h 105"/>
                <a:gd name="T10" fmla="*/ 356 w 356"/>
                <a:gd name="T11" fmla="*/ 87 h 105"/>
                <a:gd name="T12" fmla="*/ 356 w 356"/>
                <a:gd name="T13" fmla="*/ 18 h 105"/>
                <a:gd name="T14" fmla="*/ 339 w 356"/>
                <a:gd name="T15" fmla="*/ 0 h 105"/>
                <a:gd name="T16" fmla="*/ 17 w 356"/>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105">
                  <a:moveTo>
                    <a:pt x="17" y="0"/>
                  </a:moveTo>
                  <a:cubicBezTo>
                    <a:pt x="8" y="0"/>
                    <a:pt x="0" y="8"/>
                    <a:pt x="0" y="18"/>
                  </a:cubicBezTo>
                  <a:lnTo>
                    <a:pt x="0" y="87"/>
                  </a:lnTo>
                  <a:cubicBezTo>
                    <a:pt x="0" y="97"/>
                    <a:pt x="8" y="105"/>
                    <a:pt x="17" y="105"/>
                  </a:cubicBezTo>
                  <a:lnTo>
                    <a:pt x="339" y="105"/>
                  </a:lnTo>
                  <a:cubicBezTo>
                    <a:pt x="348" y="105"/>
                    <a:pt x="356" y="97"/>
                    <a:pt x="356" y="87"/>
                  </a:cubicBezTo>
                  <a:lnTo>
                    <a:pt x="356" y="18"/>
                  </a:lnTo>
                  <a:cubicBezTo>
                    <a:pt x="356" y="8"/>
                    <a:pt x="348" y="0"/>
                    <a:pt x="339" y="0"/>
                  </a:cubicBezTo>
                  <a:lnTo>
                    <a:pt x="17" y="0"/>
                  </a:lnTo>
                  <a:close/>
                </a:path>
              </a:pathLst>
            </a:custGeom>
            <a:noFill/>
            <a:ln w="26988" cap="rnd">
              <a:solidFill>
                <a:srgbClr val="D0DDE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55" name="Rectangle 61"/>
            <p:cNvSpPr>
              <a:spLocks noChangeArrowheads="1"/>
            </p:cNvSpPr>
            <p:nvPr/>
          </p:nvSpPr>
          <p:spPr bwMode="auto">
            <a:xfrm>
              <a:off x="6686" y="9658"/>
              <a:ext cx="252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900">
                  <a:solidFill>
                    <a:srgbClr val="FFFFFF"/>
                  </a:solidFill>
                </a:rPr>
                <a:t>QUALITY ASSESSMENT /</a:t>
              </a:r>
            </a:p>
            <a:p>
              <a:pPr algn="ctr"/>
              <a:r>
                <a:rPr lang="fr-BE" altLang="fr-FR" sz="900">
                  <a:solidFill>
                    <a:srgbClr val="FFFFFF"/>
                  </a:solidFill>
                </a:rPr>
                <a:t>QUALITY CONTROL</a:t>
              </a:r>
              <a:endParaRPr lang="en-US" altLang="fr-FR" sz="1800"/>
            </a:p>
          </p:txBody>
        </p:sp>
        <p:sp>
          <p:nvSpPr>
            <p:cNvPr id="56" name="Rectangle 62"/>
            <p:cNvSpPr>
              <a:spLocks noChangeArrowheads="1"/>
            </p:cNvSpPr>
            <p:nvPr/>
          </p:nvSpPr>
          <p:spPr bwMode="auto">
            <a:xfrm>
              <a:off x="6626" y="7989"/>
              <a:ext cx="2520" cy="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fr-FR" sz="900">
                  <a:solidFill>
                    <a:srgbClr val="FF9933"/>
                  </a:solidFill>
                </a:rPr>
                <a:t>USER REQUIREMENTS</a:t>
              </a:r>
              <a:endParaRPr lang="en-US" altLang="fr-FR" sz="1800"/>
            </a:p>
          </p:txBody>
        </p:sp>
        <p:sp>
          <p:nvSpPr>
            <p:cNvPr id="57" name="Rectangle 63"/>
            <p:cNvSpPr>
              <a:spLocks noChangeArrowheads="1"/>
            </p:cNvSpPr>
            <p:nvPr/>
          </p:nvSpPr>
          <p:spPr bwMode="auto">
            <a:xfrm>
              <a:off x="6626" y="4082"/>
              <a:ext cx="2600"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fr-FR" sz="900">
                  <a:solidFill>
                    <a:srgbClr val="FF9933"/>
                  </a:solidFill>
                </a:rPr>
                <a:t>VALIDATION OF</a:t>
              </a:r>
              <a:endParaRPr lang="en-US" altLang="fr-FR" sz="1800"/>
            </a:p>
          </p:txBody>
        </p:sp>
        <p:sp>
          <p:nvSpPr>
            <p:cNvPr id="58" name="Rectangle 64"/>
            <p:cNvSpPr>
              <a:spLocks noChangeArrowheads="1"/>
            </p:cNvSpPr>
            <p:nvPr/>
          </p:nvSpPr>
          <p:spPr bwMode="auto">
            <a:xfrm>
              <a:off x="6626" y="7766"/>
              <a:ext cx="2520"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fr-FR" sz="900">
                  <a:solidFill>
                    <a:srgbClr val="FF9933"/>
                  </a:solidFill>
                </a:rPr>
                <a:t>VALIDATION AGAINST</a:t>
              </a:r>
              <a:endParaRPr lang="en-US" altLang="fr-FR" sz="1800"/>
            </a:p>
          </p:txBody>
        </p:sp>
        <p:sp>
          <p:nvSpPr>
            <p:cNvPr id="59" name="Rectangle 65"/>
            <p:cNvSpPr>
              <a:spLocks noChangeArrowheads="1"/>
            </p:cNvSpPr>
            <p:nvPr/>
          </p:nvSpPr>
          <p:spPr bwMode="auto">
            <a:xfrm>
              <a:off x="4166" y="4852"/>
              <a:ext cx="1980"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700" b="1">
                  <a:solidFill>
                    <a:srgbClr val="006699"/>
                  </a:solidFill>
                  <a:latin typeface="Arial Rounded MT Bold" pitchFamily="34" charset="0"/>
                </a:rPr>
                <a:t>IMPLEMENTATION AND OPERATIONALISATION</a:t>
              </a:r>
              <a:endParaRPr lang="en-US" altLang="fr-FR" sz="700"/>
            </a:p>
          </p:txBody>
        </p:sp>
        <p:sp>
          <p:nvSpPr>
            <p:cNvPr id="60" name="Rectangle 66"/>
            <p:cNvSpPr>
              <a:spLocks noChangeArrowheads="1"/>
            </p:cNvSpPr>
            <p:nvPr/>
          </p:nvSpPr>
          <p:spPr bwMode="auto">
            <a:xfrm>
              <a:off x="4166" y="6852"/>
              <a:ext cx="198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800" b="1">
                  <a:solidFill>
                    <a:srgbClr val="006699"/>
                  </a:solidFill>
                  <a:latin typeface="Arial Rounded MT Bold" pitchFamily="34" charset="0"/>
                </a:rPr>
                <a:t>OPERATION</a:t>
              </a:r>
              <a:endParaRPr lang="en-US" altLang="fr-FR" sz="1800"/>
            </a:p>
          </p:txBody>
        </p:sp>
        <p:sp>
          <p:nvSpPr>
            <p:cNvPr id="61" name="Rectangle 67"/>
            <p:cNvSpPr>
              <a:spLocks noChangeArrowheads="1"/>
            </p:cNvSpPr>
            <p:nvPr/>
          </p:nvSpPr>
          <p:spPr bwMode="auto">
            <a:xfrm>
              <a:off x="4639" y="8658"/>
              <a:ext cx="114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fr-FR" sz="800" b="1">
                  <a:solidFill>
                    <a:srgbClr val="006699"/>
                  </a:solidFill>
                  <a:latin typeface="Arial Rounded MT Bold" pitchFamily="34" charset="0"/>
                </a:rPr>
                <a:t>UTILISATION</a:t>
              </a:r>
              <a:endParaRPr lang="en-US" altLang="fr-FR" sz="1800"/>
            </a:p>
          </p:txBody>
        </p:sp>
        <p:sp>
          <p:nvSpPr>
            <p:cNvPr id="62" name="Rectangle 68"/>
            <p:cNvSpPr>
              <a:spLocks noChangeArrowheads="1"/>
            </p:cNvSpPr>
            <p:nvPr/>
          </p:nvSpPr>
          <p:spPr bwMode="auto">
            <a:xfrm>
              <a:off x="4241" y="10443"/>
              <a:ext cx="1800"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800" b="1">
                  <a:solidFill>
                    <a:srgbClr val="006699"/>
                  </a:solidFill>
                  <a:latin typeface="Arial Rounded MT Bold" pitchFamily="34" charset="0"/>
                </a:rPr>
                <a:t>SERVICE UPDATES AND EXTENSION</a:t>
              </a:r>
              <a:endParaRPr lang="en-US" altLang="fr-FR" sz="1800"/>
            </a:p>
          </p:txBody>
        </p:sp>
        <p:sp>
          <p:nvSpPr>
            <p:cNvPr id="63" name="Rectangle 69"/>
            <p:cNvSpPr>
              <a:spLocks noChangeArrowheads="1"/>
            </p:cNvSpPr>
            <p:nvPr/>
          </p:nvSpPr>
          <p:spPr bwMode="auto">
            <a:xfrm>
              <a:off x="4166" y="2882"/>
              <a:ext cx="198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fr-FR" sz="800" b="1">
                  <a:solidFill>
                    <a:srgbClr val="006699"/>
                  </a:solidFill>
                  <a:latin typeface="Arial Rounded MT Bold" pitchFamily="34" charset="0"/>
                </a:rPr>
                <a:t>ALGORITHM AND PRODUCT DEVELOPMENT</a:t>
              </a:r>
              <a:endParaRPr lang="en-US" altLang="fr-FR" sz="1800"/>
            </a:p>
          </p:txBody>
        </p:sp>
        <p:sp>
          <p:nvSpPr>
            <p:cNvPr id="64" name="Rectangle 70"/>
            <p:cNvSpPr>
              <a:spLocks noChangeArrowheads="1"/>
            </p:cNvSpPr>
            <p:nvPr/>
          </p:nvSpPr>
          <p:spPr bwMode="auto">
            <a:xfrm>
              <a:off x="6816" y="6008"/>
              <a:ext cx="2210"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r>
                <a:rPr lang="en-US" altLang="fr-FR" sz="900">
                  <a:solidFill>
                    <a:srgbClr val="FF9933"/>
                  </a:solidFill>
                </a:rPr>
                <a:t>VALIDATION AGAINST</a:t>
              </a:r>
              <a:endParaRPr lang="en-US" altLang="fr-FR" sz="1800"/>
            </a:p>
          </p:txBody>
        </p:sp>
        <p:grpSp>
          <p:nvGrpSpPr>
            <p:cNvPr id="65" name="Group 71"/>
            <p:cNvGrpSpPr>
              <a:grpSpLocks/>
            </p:cNvGrpSpPr>
            <p:nvPr/>
          </p:nvGrpSpPr>
          <p:grpSpPr bwMode="auto">
            <a:xfrm>
              <a:off x="2261" y="3127"/>
              <a:ext cx="2445" cy="7486"/>
              <a:chOff x="2261" y="3127"/>
              <a:chExt cx="2445" cy="7486"/>
            </a:xfrm>
          </p:grpSpPr>
          <p:sp>
            <p:nvSpPr>
              <p:cNvPr id="66" name="Line 72"/>
              <p:cNvSpPr>
                <a:spLocks noChangeShapeType="1"/>
              </p:cNvSpPr>
              <p:nvPr/>
            </p:nvSpPr>
            <p:spPr bwMode="auto">
              <a:xfrm>
                <a:off x="2546" y="8737"/>
                <a:ext cx="1616" cy="1"/>
              </a:xfrm>
              <a:prstGeom prst="line">
                <a:avLst/>
              </a:prstGeom>
              <a:noFill/>
              <a:ln w="27051">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fr-BE"/>
              </a:p>
            </p:txBody>
          </p:sp>
          <p:sp>
            <p:nvSpPr>
              <p:cNvPr id="67" name="Line 73"/>
              <p:cNvSpPr>
                <a:spLocks noChangeShapeType="1"/>
              </p:cNvSpPr>
              <p:nvPr/>
            </p:nvSpPr>
            <p:spPr bwMode="auto">
              <a:xfrm>
                <a:off x="2531" y="10612"/>
                <a:ext cx="1616" cy="1"/>
              </a:xfrm>
              <a:prstGeom prst="line">
                <a:avLst/>
              </a:prstGeom>
              <a:noFill/>
              <a:ln w="27051">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fr-BE"/>
              </a:p>
            </p:txBody>
          </p:sp>
          <p:sp>
            <p:nvSpPr>
              <p:cNvPr id="68" name="Line 74"/>
              <p:cNvSpPr>
                <a:spLocks noChangeShapeType="1"/>
              </p:cNvSpPr>
              <p:nvPr/>
            </p:nvSpPr>
            <p:spPr bwMode="auto">
              <a:xfrm>
                <a:off x="2546" y="7821"/>
                <a:ext cx="340" cy="1"/>
              </a:xfrm>
              <a:prstGeom prst="line">
                <a:avLst/>
              </a:prstGeom>
              <a:noFill/>
              <a:ln w="27051">
                <a:solidFill>
                  <a:srgbClr val="008000"/>
                </a:solidFill>
                <a:round/>
                <a:headEnd type="triangle" w="med" len="med"/>
                <a:tailEnd/>
              </a:ln>
              <a:extLst>
                <a:ext uri="{909E8E84-426E-40DD-AFC4-6F175D3DCCD1}">
                  <a14:hiddenFill xmlns:a14="http://schemas.microsoft.com/office/drawing/2010/main">
                    <a:noFill/>
                  </a14:hiddenFill>
                </a:ext>
              </a:extLst>
            </p:spPr>
            <p:txBody>
              <a:bodyPr/>
              <a:lstStyle/>
              <a:p>
                <a:endParaRPr lang="fr-BE"/>
              </a:p>
            </p:txBody>
          </p:sp>
          <p:sp>
            <p:nvSpPr>
              <p:cNvPr id="69" name="Freeform 75"/>
              <p:cNvSpPr>
                <a:spLocks/>
              </p:cNvSpPr>
              <p:nvPr/>
            </p:nvSpPr>
            <p:spPr bwMode="auto">
              <a:xfrm>
                <a:off x="2906" y="7681"/>
                <a:ext cx="1440" cy="312"/>
              </a:xfrm>
              <a:custGeom>
                <a:avLst/>
                <a:gdLst>
                  <a:gd name="T0" fmla="*/ 17 w 340"/>
                  <a:gd name="T1" fmla="*/ 0 h 103"/>
                  <a:gd name="T2" fmla="*/ 0 w 340"/>
                  <a:gd name="T3" fmla="*/ 17 h 103"/>
                  <a:gd name="T4" fmla="*/ 0 w 340"/>
                  <a:gd name="T5" fmla="*/ 86 h 103"/>
                  <a:gd name="T6" fmla="*/ 17 w 340"/>
                  <a:gd name="T7" fmla="*/ 103 h 103"/>
                  <a:gd name="T8" fmla="*/ 323 w 340"/>
                  <a:gd name="T9" fmla="*/ 103 h 103"/>
                  <a:gd name="T10" fmla="*/ 340 w 340"/>
                  <a:gd name="T11" fmla="*/ 86 h 103"/>
                  <a:gd name="T12" fmla="*/ 340 w 340"/>
                  <a:gd name="T13" fmla="*/ 17 h 103"/>
                  <a:gd name="T14" fmla="*/ 323 w 340"/>
                  <a:gd name="T15" fmla="*/ 0 h 103"/>
                  <a:gd name="T16" fmla="*/ 17 w 340"/>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03">
                    <a:moveTo>
                      <a:pt x="17" y="0"/>
                    </a:moveTo>
                    <a:cubicBezTo>
                      <a:pt x="8" y="0"/>
                      <a:pt x="0" y="8"/>
                      <a:pt x="0" y="17"/>
                    </a:cubicBezTo>
                    <a:lnTo>
                      <a:pt x="0" y="86"/>
                    </a:lnTo>
                    <a:cubicBezTo>
                      <a:pt x="0" y="95"/>
                      <a:pt x="8" y="103"/>
                      <a:pt x="17" y="103"/>
                    </a:cubicBezTo>
                    <a:lnTo>
                      <a:pt x="323" y="103"/>
                    </a:lnTo>
                    <a:cubicBezTo>
                      <a:pt x="332" y="103"/>
                      <a:pt x="340" y="95"/>
                      <a:pt x="340" y="86"/>
                    </a:cubicBezTo>
                    <a:lnTo>
                      <a:pt x="340" y="17"/>
                    </a:lnTo>
                    <a:cubicBezTo>
                      <a:pt x="340" y="8"/>
                      <a:pt x="332" y="0"/>
                      <a:pt x="323" y="0"/>
                    </a:cubicBezTo>
                    <a:lnTo>
                      <a:pt x="17" y="0"/>
                    </a:lnTo>
                    <a:close/>
                  </a:path>
                </a:pathLst>
              </a:custGeom>
              <a:noFill/>
              <a:ln w="27051" cap="rnd">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70" name="Line 76"/>
              <p:cNvSpPr>
                <a:spLocks noChangeShapeType="1"/>
              </p:cNvSpPr>
              <p:nvPr/>
            </p:nvSpPr>
            <p:spPr bwMode="auto">
              <a:xfrm>
                <a:off x="4366" y="7822"/>
                <a:ext cx="340" cy="1"/>
              </a:xfrm>
              <a:prstGeom prst="line">
                <a:avLst/>
              </a:prstGeom>
              <a:noFill/>
              <a:ln w="27051">
                <a:solidFill>
                  <a:srgbClr val="008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1" name="Rectangle 77"/>
              <p:cNvSpPr>
                <a:spLocks noChangeArrowheads="1"/>
              </p:cNvSpPr>
              <p:nvPr/>
            </p:nvSpPr>
            <p:spPr bwMode="auto">
              <a:xfrm>
                <a:off x="2906" y="7762"/>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BE" altLang="fr-FR" sz="800" b="1">
                    <a:solidFill>
                      <a:srgbClr val="008000"/>
                    </a:solidFill>
                    <a:latin typeface="Arial Rounded MT Bold" pitchFamily="34" charset="0"/>
                  </a:rPr>
                  <a:t>ENDORSEMENT</a:t>
                </a:r>
                <a:endParaRPr lang="en-US" altLang="fr-FR" sz="1800"/>
              </a:p>
            </p:txBody>
          </p:sp>
          <p:sp>
            <p:nvSpPr>
              <p:cNvPr id="72" name="Freeform 78"/>
              <p:cNvSpPr>
                <a:spLocks/>
              </p:cNvSpPr>
              <p:nvPr/>
            </p:nvSpPr>
            <p:spPr bwMode="auto">
              <a:xfrm>
                <a:off x="2546" y="3127"/>
                <a:ext cx="430" cy="7486"/>
              </a:xfrm>
              <a:custGeom>
                <a:avLst/>
                <a:gdLst>
                  <a:gd name="T0" fmla="*/ 188 w 188"/>
                  <a:gd name="T1" fmla="*/ 3266 h 3266"/>
                  <a:gd name="T2" fmla="*/ 0 w 188"/>
                  <a:gd name="T3" fmla="*/ 3266 h 3266"/>
                  <a:gd name="T4" fmla="*/ 0 w 188"/>
                  <a:gd name="T5" fmla="*/ 0 h 3266"/>
                  <a:gd name="T6" fmla="*/ 121 w 188"/>
                  <a:gd name="T7" fmla="*/ 0 h 3266"/>
                </a:gdLst>
                <a:ahLst/>
                <a:cxnLst>
                  <a:cxn ang="0">
                    <a:pos x="T0" y="T1"/>
                  </a:cxn>
                  <a:cxn ang="0">
                    <a:pos x="T2" y="T3"/>
                  </a:cxn>
                  <a:cxn ang="0">
                    <a:pos x="T4" y="T5"/>
                  </a:cxn>
                  <a:cxn ang="0">
                    <a:pos x="T6" y="T7"/>
                  </a:cxn>
                </a:cxnLst>
                <a:rect l="0" t="0" r="r" b="b"/>
                <a:pathLst>
                  <a:path w="188" h="3266">
                    <a:moveTo>
                      <a:pt x="188" y="3266"/>
                    </a:moveTo>
                    <a:lnTo>
                      <a:pt x="0" y="3266"/>
                    </a:lnTo>
                    <a:lnTo>
                      <a:pt x="0" y="0"/>
                    </a:lnTo>
                    <a:lnTo>
                      <a:pt x="121" y="0"/>
                    </a:lnTo>
                  </a:path>
                </a:pathLst>
              </a:custGeom>
              <a:noFill/>
              <a:ln w="26988"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73" name="Line 79"/>
              <p:cNvSpPr>
                <a:spLocks noChangeShapeType="1"/>
              </p:cNvSpPr>
              <p:nvPr/>
            </p:nvSpPr>
            <p:spPr bwMode="auto">
              <a:xfrm>
                <a:off x="2546" y="5077"/>
                <a:ext cx="1616" cy="1"/>
              </a:xfrm>
              <a:prstGeom prst="line">
                <a:avLst/>
              </a:prstGeom>
              <a:noFill/>
              <a:ln w="27051">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74" name="Line 80"/>
              <p:cNvSpPr>
                <a:spLocks noChangeShapeType="1"/>
              </p:cNvSpPr>
              <p:nvPr/>
            </p:nvSpPr>
            <p:spPr bwMode="auto">
              <a:xfrm>
                <a:off x="2546" y="3127"/>
                <a:ext cx="1616" cy="1"/>
              </a:xfrm>
              <a:prstGeom prst="line">
                <a:avLst/>
              </a:prstGeom>
              <a:noFill/>
              <a:ln w="27051">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75" name="Text Box 81"/>
              <p:cNvSpPr txBox="1">
                <a:spLocks noChangeArrowheads="1"/>
              </p:cNvSpPr>
              <p:nvPr/>
            </p:nvSpPr>
            <p:spPr bwMode="auto">
              <a:xfrm>
                <a:off x="2261" y="6007"/>
                <a:ext cx="540" cy="1260"/>
              </a:xfrm>
              <a:prstGeom prst="rect">
                <a:avLst/>
              </a:prstGeom>
              <a:solidFill>
                <a:srgbClr val="EAEAEA"/>
              </a:solidFill>
              <a:ln w="29337">
                <a:solidFill>
                  <a:srgbClr val="808080"/>
                </a:solidFill>
                <a:miter lim="800000"/>
                <a:headEnd/>
                <a:tailEnd/>
              </a:ln>
            </p:spPr>
            <p:txBody>
              <a:bodyPr vert="eaVert"/>
              <a:lstStyle/>
              <a:p>
                <a:pPr algn="ctr"/>
                <a:r>
                  <a:rPr lang="fr-BE" altLang="fr-FR" sz="800">
                    <a:solidFill>
                      <a:srgbClr val="808080"/>
                    </a:solidFill>
                    <a:latin typeface="Arial Rounded MT Bold" pitchFamily="34" charset="0"/>
                  </a:rPr>
                  <a:t>FEEDBACK</a:t>
                </a:r>
                <a:endParaRPr lang="en-US" altLang="fr-FR" sz="800"/>
              </a:p>
            </p:txBody>
          </p:sp>
        </p:grpSp>
      </p:grpSp>
      <p:sp>
        <p:nvSpPr>
          <p:cNvPr id="96" name="Text Box 85"/>
          <p:cNvSpPr txBox="1">
            <a:spLocks noChangeArrowheads="1"/>
          </p:cNvSpPr>
          <p:nvPr/>
        </p:nvSpPr>
        <p:spPr bwMode="auto">
          <a:xfrm>
            <a:off x="4809460" y="917990"/>
            <a:ext cx="3810000" cy="200342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buFontTx/>
              <a:buChar char="•"/>
            </a:pPr>
            <a:r>
              <a:rPr lang="fr-FR" altLang="fr-FR" sz="1800" dirty="0" err="1">
                <a:solidFill>
                  <a:schemeClr val="bg1"/>
                </a:solidFill>
              </a:rPr>
              <a:t>Documented</a:t>
            </a:r>
            <a:r>
              <a:rPr lang="fr-FR" altLang="fr-FR" sz="1800" dirty="0">
                <a:solidFill>
                  <a:schemeClr val="bg1"/>
                </a:solidFill>
              </a:rPr>
              <a:t> &amp; </a:t>
            </a:r>
            <a:r>
              <a:rPr lang="fr-FR" altLang="fr-FR" sz="1800" dirty="0" err="1">
                <a:solidFill>
                  <a:schemeClr val="bg1"/>
                </a:solidFill>
              </a:rPr>
              <a:t>traceable</a:t>
            </a:r>
            <a:r>
              <a:rPr lang="fr-FR" altLang="fr-FR" sz="1800" dirty="0">
                <a:solidFill>
                  <a:schemeClr val="bg1"/>
                </a:solidFill>
              </a:rPr>
              <a:t> QI (QA4EO </a:t>
            </a:r>
            <a:r>
              <a:rPr lang="fr-FR" altLang="fr-FR" sz="1800" dirty="0" err="1">
                <a:solidFill>
                  <a:schemeClr val="bg1"/>
                </a:solidFill>
              </a:rPr>
              <a:t>core</a:t>
            </a:r>
            <a:r>
              <a:rPr lang="fr-FR" altLang="fr-FR" sz="1800" dirty="0">
                <a:solidFill>
                  <a:schemeClr val="bg1"/>
                </a:solidFill>
              </a:rPr>
              <a:t> </a:t>
            </a:r>
            <a:r>
              <a:rPr lang="fr-FR" altLang="fr-FR" sz="1800" dirty="0" err="1">
                <a:solidFill>
                  <a:schemeClr val="bg1"/>
                </a:solidFill>
              </a:rPr>
              <a:t>requirement</a:t>
            </a:r>
            <a:r>
              <a:rPr lang="fr-FR" altLang="fr-FR" sz="1800" dirty="0">
                <a:solidFill>
                  <a:schemeClr val="bg1"/>
                </a:solidFill>
              </a:rPr>
              <a:t>)</a:t>
            </a:r>
          </a:p>
          <a:p>
            <a:pPr eaLnBrk="1" hangingPunct="1">
              <a:spcBef>
                <a:spcPct val="30000"/>
              </a:spcBef>
              <a:buFontTx/>
              <a:buChar char="•"/>
            </a:pPr>
            <a:r>
              <a:rPr lang="fr-FR" altLang="fr-FR" sz="1800" dirty="0" err="1">
                <a:solidFill>
                  <a:schemeClr val="bg1"/>
                </a:solidFill>
              </a:rPr>
              <a:t>Analysis</a:t>
            </a:r>
            <a:r>
              <a:rPr lang="fr-FR" altLang="fr-FR" sz="1800" dirty="0">
                <a:solidFill>
                  <a:schemeClr val="bg1"/>
                </a:solidFill>
              </a:rPr>
              <a:t> of information content</a:t>
            </a:r>
            <a:endParaRPr lang="en-US" altLang="fr-FR" sz="1800" dirty="0">
              <a:solidFill>
                <a:schemeClr val="bg1"/>
              </a:solidFill>
            </a:endParaRPr>
          </a:p>
          <a:p>
            <a:pPr eaLnBrk="1" hangingPunct="1">
              <a:spcBef>
                <a:spcPct val="30000"/>
              </a:spcBef>
              <a:buFontTx/>
              <a:buChar char="•"/>
            </a:pPr>
            <a:r>
              <a:rPr lang="fr-FR" altLang="fr-FR" sz="1800" dirty="0" smtClean="0">
                <a:solidFill>
                  <a:schemeClr val="bg1"/>
                </a:solidFill>
              </a:rPr>
              <a:t>Confrontation </a:t>
            </a:r>
            <a:r>
              <a:rPr lang="fr-FR" altLang="fr-FR" sz="1800" dirty="0" err="1">
                <a:solidFill>
                  <a:schemeClr val="bg1"/>
                </a:solidFill>
              </a:rPr>
              <a:t>with</a:t>
            </a:r>
            <a:r>
              <a:rPr lang="fr-FR" altLang="fr-FR" sz="1800" dirty="0">
                <a:solidFill>
                  <a:schemeClr val="bg1"/>
                </a:solidFill>
              </a:rPr>
              <a:t> </a:t>
            </a:r>
            <a:r>
              <a:rPr lang="fr-FR" altLang="fr-FR" sz="1800" dirty="0" err="1">
                <a:solidFill>
                  <a:schemeClr val="bg1"/>
                </a:solidFill>
              </a:rPr>
              <a:t>independent</a:t>
            </a:r>
            <a:r>
              <a:rPr lang="fr-FR" altLang="fr-FR" sz="1800" dirty="0">
                <a:solidFill>
                  <a:schemeClr val="bg1"/>
                </a:solidFill>
              </a:rPr>
              <a:t> </a:t>
            </a:r>
            <a:r>
              <a:rPr lang="fr-FR" altLang="fr-FR" sz="1800" dirty="0" err="1">
                <a:solidFill>
                  <a:schemeClr val="bg1"/>
                </a:solidFill>
              </a:rPr>
              <a:t>reference</a:t>
            </a:r>
            <a:r>
              <a:rPr lang="fr-FR" altLang="fr-FR" sz="1800" dirty="0">
                <a:solidFill>
                  <a:schemeClr val="bg1"/>
                </a:solidFill>
              </a:rPr>
              <a:t> data</a:t>
            </a:r>
          </a:p>
          <a:p>
            <a:pPr eaLnBrk="1" hangingPunct="1">
              <a:spcBef>
                <a:spcPct val="30000"/>
              </a:spcBef>
              <a:buFontTx/>
              <a:buChar char="•"/>
            </a:pPr>
            <a:r>
              <a:rPr lang="fr-FR" altLang="fr-FR" sz="1800" dirty="0" err="1">
                <a:solidFill>
                  <a:schemeClr val="bg1"/>
                </a:solidFill>
              </a:rPr>
              <a:t>Error</a:t>
            </a:r>
            <a:r>
              <a:rPr lang="fr-FR" altLang="fr-FR" sz="1800" dirty="0">
                <a:solidFill>
                  <a:schemeClr val="bg1"/>
                </a:solidFill>
              </a:rPr>
              <a:t> </a:t>
            </a:r>
            <a:r>
              <a:rPr lang="fr-FR" altLang="fr-FR" sz="1800" dirty="0" smtClean="0">
                <a:solidFill>
                  <a:schemeClr val="bg1"/>
                </a:solidFill>
              </a:rPr>
              <a:t>budget</a:t>
            </a:r>
            <a:endParaRPr lang="fr-FR" altLang="fr-FR" sz="1800" dirty="0">
              <a:solidFill>
                <a:schemeClr val="bg1"/>
              </a:solidFill>
            </a:endParaRPr>
          </a:p>
        </p:txBody>
      </p:sp>
      <p:sp>
        <p:nvSpPr>
          <p:cNvPr id="97" name="Text Box 41"/>
          <p:cNvSpPr txBox="1">
            <a:spLocks noChangeArrowheads="1"/>
          </p:cNvSpPr>
          <p:nvPr/>
        </p:nvSpPr>
        <p:spPr bwMode="auto">
          <a:xfrm>
            <a:off x="4800600" y="551277"/>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800" b="1" dirty="0">
                <a:solidFill>
                  <a:srgbClr val="006699"/>
                </a:solidFill>
              </a:rPr>
              <a:t>General </a:t>
            </a:r>
            <a:r>
              <a:rPr lang="fr-FR" altLang="fr-FR" sz="1800" b="1" dirty="0" err="1">
                <a:solidFill>
                  <a:srgbClr val="006699"/>
                </a:solidFill>
              </a:rPr>
              <a:t>principles</a:t>
            </a:r>
            <a:endParaRPr lang="en-US" altLang="fr-FR" sz="1800" dirty="0">
              <a:solidFill>
                <a:srgbClr val="006699"/>
              </a:solidFill>
            </a:endParaRPr>
          </a:p>
        </p:txBody>
      </p:sp>
      <p:sp>
        <p:nvSpPr>
          <p:cNvPr id="98" name="Text Box 41"/>
          <p:cNvSpPr txBox="1">
            <a:spLocks noChangeArrowheads="1"/>
          </p:cNvSpPr>
          <p:nvPr/>
        </p:nvSpPr>
        <p:spPr bwMode="auto">
          <a:xfrm>
            <a:off x="4818321" y="3199778"/>
            <a:ext cx="379227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800" b="1" dirty="0" err="1" smtClean="0">
                <a:solidFill>
                  <a:srgbClr val="0099CC"/>
                </a:solidFill>
              </a:rPr>
              <a:t>Specifics</a:t>
            </a:r>
            <a:r>
              <a:rPr lang="fr-FR" altLang="fr-FR" sz="1800" b="1" dirty="0" smtClean="0">
                <a:solidFill>
                  <a:srgbClr val="0099CC"/>
                </a:solidFill>
              </a:rPr>
              <a:t>, for </a:t>
            </a:r>
            <a:r>
              <a:rPr lang="fr-FR" altLang="fr-FR" sz="1800" b="1" dirty="0" err="1" smtClean="0">
                <a:solidFill>
                  <a:srgbClr val="0099CC"/>
                </a:solidFill>
              </a:rPr>
              <a:t>example</a:t>
            </a:r>
            <a:r>
              <a:rPr lang="fr-FR" altLang="fr-FR" sz="1800" b="1" dirty="0" smtClean="0">
                <a:solidFill>
                  <a:srgbClr val="0099CC"/>
                </a:solidFill>
              </a:rPr>
              <a:t>:</a:t>
            </a:r>
            <a:endParaRPr lang="en-US" altLang="fr-FR" sz="1800" dirty="0">
              <a:solidFill>
                <a:srgbClr val="0099CC"/>
              </a:solidFill>
            </a:endParaRPr>
          </a:p>
        </p:txBody>
      </p:sp>
      <p:sp>
        <p:nvSpPr>
          <p:cNvPr id="99" name="Text Box 86"/>
          <p:cNvSpPr txBox="1">
            <a:spLocks noChangeArrowheads="1"/>
          </p:cNvSpPr>
          <p:nvPr/>
        </p:nvSpPr>
        <p:spPr bwMode="auto">
          <a:xfrm>
            <a:off x="4800600" y="3558192"/>
            <a:ext cx="3810000" cy="2427288"/>
          </a:xfrm>
          <a:prstGeom prst="rect">
            <a:avLst/>
          </a:prstGeom>
          <a:solidFill>
            <a:srgbClr val="0099CC"/>
          </a:solidFill>
          <a:ln>
            <a:noFill/>
          </a:ln>
          <a:effectLst/>
          <a:extLst/>
        </p:spPr>
        <p:txBody>
          <a:bodyPr>
            <a:spAutoFit/>
          </a:bodyPr>
          <a:lstStyle>
            <a:lvl1pPr marL="233363" indent="-233363"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buFontTx/>
              <a:buChar char="•"/>
            </a:pPr>
            <a:r>
              <a:rPr lang="fr-FR" altLang="fr-FR" sz="1800" dirty="0">
                <a:solidFill>
                  <a:schemeClr val="bg1"/>
                </a:solidFill>
              </a:rPr>
              <a:t>GHG &amp; RG</a:t>
            </a:r>
          </a:p>
          <a:p>
            <a:pPr eaLnBrk="1" hangingPunct="1">
              <a:spcBef>
                <a:spcPct val="30000"/>
              </a:spcBef>
              <a:buFontTx/>
              <a:buChar char="•"/>
            </a:pPr>
            <a:r>
              <a:rPr lang="fr-FR" altLang="fr-FR" sz="1800" dirty="0">
                <a:solidFill>
                  <a:schemeClr val="bg1"/>
                </a:solidFill>
              </a:rPr>
              <a:t>AQ </a:t>
            </a:r>
            <a:r>
              <a:rPr lang="fr-FR" altLang="fr-FR" sz="1800" dirty="0" err="1">
                <a:solidFill>
                  <a:schemeClr val="bg1"/>
                </a:solidFill>
              </a:rPr>
              <a:t>forecasts</a:t>
            </a:r>
            <a:r>
              <a:rPr lang="fr-FR" altLang="fr-FR" sz="1800" dirty="0">
                <a:solidFill>
                  <a:schemeClr val="bg1"/>
                </a:solidFill>
              </a:rPr>
              <a:t> &amp; </a:t>
            </a:r>
            <a:r>
              <a:rPr lang="fr-FR" altLang="fr-FR" sz="1800" dirty="0" err="1">
                <a:solidFill>
                  <a:schemeClr val="bg1"/>
                </a:solidFill>
              </a:rPr>
              <a:t>assessments</a:t>
            </a:r>
            <a:endParaRPr lang="fr-FR" altLang="fr-FR" sz="1800" dirty="0">
              <a:solidFill>
                <a:schemeClr val="bg1"/>
              </a:solidFill>
            </a:endParaRPr>
          </a:p>
          <a:p>
            <a:pPr eaLnBrk="1" hangingPunct="1">
              <a:spcBef>
                <a:spcPct val="30000"/>
              </a:spcBef>
              <a:buFontTx/>
              <a:buChar char="•"/>
            </a:pPr>
            <a:r>
              <a:rPr lang="fr-FR" altLang="fr-FR" sz="1800" dirty="0">
                <a:solidFill>
                  <a:schemeClr val="bg1"/>
                </a:solidFill>
              </a:rPr>
              <a:t>O</a:t>
            </a:r>
            <a:r>
              <a:rPr lang="fr-FR" altLang="fr-FR" sz="1800" baseline="-25000" dirty="0">
                <a:solidFill>
                  <a:schemeClr val="bg1"/>
                </a:solidFill>
              </a:rPr>
              <a:t>3</a:t>
            </a:r>
            <a:r>
              <a:rPr lang="fr-FR" altLang="fr-FR" sz="1800" dirty="0">
                <a:solidFill>
                  <a:schemeClr val="bg1"/>
                </a:solidFill>
              </a:rPr>
              <a:t>, </a:t>
            </a:r>
            <a:r>
              <a:rPr lang="fr-FR" altLang="fr-FR" sz="1800" dirty="0" err="1">
                <a:solidFill>
                  <a:schemeClr val="bg1"/>
                </a:solidFill>
              </a:rPr>
              <a:t>solar</a:t>
            </a:r>
            <a:r>
              <a:rPr lang="fr-FR" altLang="fr-FR" sz="1800" dirty="0">
                <a:solidFill>
                  <a:schemeClr val="bg1"/>
                </a:solidFill>
              </a:rPr>
              <a:t> UV radiation &amp; indices</a:t>
            </a:r>
          </a:p>
          <a:p>
            <a:pPr eaLnBrk="1" hangingPunct="1">
              <a:spcBef>
                <a:spcPct val="30000"/>
              </a:spcBef>
              <a:buFontTx/>
              <a:buChar char="•"/>
            </a:pPr>
            <a:r>
              <a:rPr lang="fr-FR" altLang="fr-FR" sz="1800" dirty="0" err="1">
                <a:solidFill>
                  <a:schemeClr val="bg1"/>
                </a:solidFill>
              </a:rPr>
              <a:t>Aerosol</a:t>
            </a:r>
            <a:r>
              <a:rPr lang="fr-FR" altLang="fr-FR" sz="1800" dirty="0">
                <a:solidFill>
                  <a:schemeClr val="bg1"/>
                </a:solidFill>
              </a:rPr>
              <a:t> &amp; PM</a:t>
            </a:r>
          </a:p>
          <a:p>
            <a:pPr eaLnBrk="1" hangingPunct="1">
              <a:spcBef>
                <a:spcPct val="30000"/>
              </a:spcBef>
              <a:buFontTx/>
              <a:buChar char="•"/>
            </a:pPr>
            <a:r>
              <a:rPr lang="fr-FR" altLang="fr-FR" sz="1800" dirty="0">
                <a:solidFill>
                  <a:schemeClr val="bg1"/>
                </a:solidFill>
              </a:rPr>
              <a:t>Wild </a:t>
            </a:r>
            <a:r>
              <a:rPr lang="fr-FR" altLang="fr-FR" sz="1800" dirty="0" err="1">
                <a:solidFill>
                  <a:schemeClr val="bg1"/>
                </a:solidFill>
              </a:rPr>
              <a:t>fire</a:t>
            </a:r>
            <a:r>
              <a:rPr lang="fr-FR" altLang="fr-FR" sz="1800" dirty="0">
                <a:solidFill>
                  <a:schemeClr val="bg1"/>
                </a:solidFill>
              </a:rPr>
              <a:t> </a:t>
            </a:r>
            <a:r>
              <a:rPr lang="fr-FR" altLang="fr-FR" sz="1800" dirty="0" err="1">
                <a:solidFill>
                  <a:schemeClr val="bg1"/>
                </a:solidFill>
              </a:rPr>
              <a:t>emissions</a:t>
            </a:r>
            <a:r>
              <a:rPr lang="fr-FR" altLang="fr-FR" sz="1800" dirty="0">
                <a:solidFill>
                  <a:schemeClr val="bg1"/>
                </a:solidFill>
              </a:rPr>
              <a:t> &amp; </a:t>
            </a:r>
            <a:r>
              <a:rPr lang="fr-FR" altLang="fr-FR" sz="1800" dirty="0" err="1">
                <a:solidFill>
                  <a:schemeClr val="bg1"/>
                </a:solidFill>
              </a:rPr>
              <a:t>volcano</a:t>
            </a:r>
            <a:r>
              <a:rPr lang="fr-FR" altLang="fr-FR" sz="1800" dirty="0">
                <a:solidFill>
                  <a:schemeClr val="bg1"/>
                </a:solidFill>
              </a:rPr>
              <a:t> </a:t>
            </a:r>
            <a:r>
              <a:rPr lang="fr-FR" altLang="fr-FR" sz="1800" dirty="0" err="1">
                <a:solidFill>
                  <a:schemeClr val="bg1"/>
                </a:solidFill>
              </a:rPr>
              <a:t>outgassing</a:t>
            </a:r>
            <a:endParaRPr lang="fr-FR" altLang="fr-FR" sz="1800" dirty="0">
              <a:solidFill>
                <a:schemeClr val="bg1"/>
              </a:solidFill>
            </a:endParaRPr>
          </a:p>
          <a:p>
            <a:pPr eaLnBrk="1" hangingPunct="1">
              <a:spcBef>
                <a:spcPct val="30000"/>
              </a:spcBef>
              <a:buFontTx/>
              <a:buChar char="•"/>
            </a:pPr>
            <a:r>
              <a:rPr lang="fr-FR" altLang="fr-FR" sz="1800" dirty="0" err="1">
                <a:solidFill>
                  <a:schemeClr val="bg1"/>
                </a:solidFill>
              </a:rPr>
              <a:t>Alerts</a:t>
            </a:r>
            <a:r>
              <a:rPr lang="fr-FR" altLang="fr-FR" sz="1800" dirty="0">
                <a:solidFill>
                  <a:schemeClr val="bg1"/>
                </a:solidFill>
              </a:rPr>
              <a:t> &amp; </a:t>
            </a:r>
            <a:r>
              <a:rPr lang="fr-FR" altLang="fr-FR" sz="1800" dirty="0" err="1">
                <a:solidFill>
                  <a:schemeClr val="bg1"/>
                </a:solidFill>
              </a:rPr>
              <a:t>fast</a:t>
            </a:r>
            <a:r>
              <a:rPr lang="fr-FR" altLang="fr-FR" sz="1800" dirty="0">
                <a:solidFill>
                  <a:schemeClr val="bg1"/>
                </a:solidFill>
              </a:rPr>
              <a:t> </a:t>
            </a:r>
            <a:r>
              <a:rPr lang="fr-FR" altLang="fr-FR" sz="1800" dirty="0" err="1">
                <a:solidFill>
                  <a:schemeClr val="bg1"/>
                </a:solidFill>
              </a:rPr>
              <a:t>response</a:t>
            </a:r>
            <a:endParaRPr lang="en-US" altLang="fr-FR" sz="1800" dirty="0">
              <a:solidFill>
                <a:schemeClr val="bg1"/>
              </a:solidFill>
            </a:endParaRPr>
          </a:p>
        </p:txBody>
      </p:sp>
    </p:spTree>
    <p:extLst>
      <p:ext uri="{BB962C8B-B14F-4D97-AF65-F5344CB8AC3E}">
        <p14:creationId xmlns:p14="http://schemas.microsoft.com/office/powerpoint/2010/main" val="529671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15" t="2078" r="16234"/>
          <a:stretch/>
        </p:blipFill>
        <p:spPr bwMode="auto">
          <a:xfrm>
            <a:off x="1543730" y="609600"/>
            <a:ext cx="6076270" cy="5486400"/>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00464" y="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End-to-end validation of retrieval chain</a:t>
            </a:r>
            <a:endParaRPr lang="en-GB" sz="2800" dirty="0" smtClean="0">
              <a:solidFill>
                <a:srgbClr val="376092"/>
              </a:solidFill>
              <a:ea typeface="Times New Roman"/>
              <a:cs typeface="Calibri" pitchFamily="34" charset="0"/>
            </a:endParaRPr>
          </a:p>
        </p:txBody>
      </p:sp>
    </p:spTree>
    <p:extLst>
      <p:ext uri="{BB962C8B-B14F-4D97-AF65-F5344CB8AC3E}">
        <p14:creationId xmlns:p14="http://schemas.microsoft.com/office/powerpoint/2010/main" val="63274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62" y="1143000"/>
            <a:ext cx="8959937" cy="1015663"/>
          </a:xfrm>
          <a:prstGeom prst="rect">
            <a:avLst/>
          </a:prstGeom>
          <a:noFill/>
        </p:spPr>
        <p:txBody>
          <a:bodyPr wrap="square" rtlCol="0">
            <a:spAutoFit/>
          </a:bodyPr>
          <a:lstStyle/>
          <a:p>
            <a:pPr algn="ctr">
              <a:spcBef>
                <a:spcPts val="0"/>
              </a:spcBef>
              <a:spcAft>
                <a:spcPts val="0"/>
              </a:spcAft>
            </a:pPr>
            <a:r>
              <a:rPr lang="en-GB" sz="2000" dirty="0" smtClean="0">
                <a:solidFill>
                  <a:srgbClr val="376092"/>
                </a:solidFill>
                <a:ea typeface="Times New Roman"/>
                <a:cs typeface="Calibri" pitchFamily="34" charset="0"/>
              </a:rPr>
              <a:t>PAMIR is a BRAIN-be</a:t>
            </a:r>
          </a:p>
          <a:p>
            <a:pPr algn="ctr">
              <a:spcBef>
                <a:spcPts val="0"/>
              </a:spcBef>
              <a:spcAft>
                <a:spcPts val="0"/>
              </a:spcAft>
            </a:pPr>
            <a:r>
              <a:rPr lang="en-GB" sz="2000" dirty="0" smtClean="0">
                <a:solidFill>
                  <a:srgbClr val="376092"/>
                </a:solidFill>
                <a:ea typeface="Times New Roman"/>
                <a:cs typeface="Calibri" pitchFamily="34" charset="0"/>
              </a:rPr>
              <a:t>(Belgian Research Action through Interdisciplinary Networks)</a:t>
            </a:r>
          </a:p>
          <a:p>
            <a:pPr algn="ctr">
              <a:spcBef>
                <a:spcPts val="0"/>
              </a:spcBef>
              <a:spcAft>
                <a:spcPts val="0"/>
              </a:spcAft>
            </a:pPr>
            <a:r>
              <a:rPr lang="en-GB" sz="2000" dirty="0" smtClean="0">
                <a:solidFill>
                  <a:srgbClr val="376092"/>
                </a:solidFill>
                <a:ea typeface="Times New Roman"/>
                <a:cs typeface="Calibri" pitchFamily="34" charset="0"/>
              </a:rPr>
              <a:t>2-year project (2014-2016)</a:t>
            </a:r>
          </a:p>
        </p:txBody>
      </p:sp>
      <p:sp>
        <p:nvSpPr>
          <p:cNvPr id="3" name="TextBox 2"/>
          <p:cNvSpPr txBox="1"/>
          <p:nvPr/>
        </p:nvSpPr>
        <p:spPr>
          <a:xfrm>
            <a:off x="100463" y="2286000"/>
            <a:ext cx="8959936" cy="3170099"/>
          </a:xfrm>
          <a:prstGeom prst="rect">
            <a:avLst/>
          </a:prstGeom>
          <a:noFill/>
        </p:spPr>
        <p:txBody>
          <a:bodyPr wrap="square" rtlCol="0">
            <a:spAutoFit/>
          </a:bodyPr>
          <a:lstStyle/>
          <a:p>
            <a:pPr algn="ctr">
              <a:spcAft>
                <a:spcPts val="1200"/>
              </a:spcAft>
            </a:pPr>
            <a:r>
              <a:rPr lang="en-US" sz="2000" dirty="0" smtClean="0">
                <a:solidFill>
                  <a:srgbClr val="376092"/>
                </a:solidFill>
                <a:latin typeface="Arial"/>
              </a:rPr>
              <a:t>to explore and develop generic concepts related to the</a:t>
            </a:r>
          </a:p>
          <a:p>
            <a:pPr marL="3587750" indent="-342900" algn="just">
              <a:spcAft>
                <a:spcPts val="600"/>
              </a:spcAft>
              <a:buFont typeface="Arial" panose="020B0604020202020204" pitchFamily="34" charset="0"/>
              <a:buChar char="•"/>
            </a:pPr>
            <a:r>
              <a:rPr lang="en-US" sz="2000" dirty="0" smtClean="0">
                <a:solidFill>
                  <a:srgbClr val="376092"/>
                </a:solidFill>
                <a:latin typeface="Arial"/>
              </a:rPr>
              <a:t>description,</a:t>
            </a:r>
          </a:p>
          <a:p>
            <a:pPr marL="3587750" indent="-342900" algn="just">
              <a:spcAft>
                <a:spcPts val="600"/>
              </a:spcAft>
              <a:buFont typeface="Arial" panose="020B0604020202020204" pitchFamily="34" charset="0"/>
              <a:buChar char="•"/>
            </a:pPr>
            <a:r>
              <a:rPr lang="en-US" sz="2000" dirty="0" smtClean="0">
                <a:solidFill>
                  <a:srgbClr val="376092"/>
                </a:solidFill>
                <a:latin typeface="Arial"/>
              </a:rPr>
              <a:t>documentation,</a:t>
            </a:r>
          </a:p>
          <a:p>
            <a:pPr marL="3587750" indent="-342900" algn="just">
              <a:spcAft>
                <a:spcPts val="600"/>
              </a:spcAft>
              <a:buFont typeface="Arial" panose="020B0604020202020204" pitchFamily="34" charset="0"/>
              <a:buChar char="•"/>
            </a:pPr>
            <a:r>
              <a:rPr lang="en-US" sz="2000" dirty="0" smtClean="0">
                <a:solidFill>
                  <a:srgbClr val="376092"/>
                </a:solidFill>
                <a:latin typeface="Arial"/>
              </a:rPr>
              <a:t>classification,</a:t>
            </a:r>
          </a:p>
          <a:p>
            <a:pPr marL="3587750" indent="-342900" algn="just">
              <a:spcAft>
                <a:spcPts val="600"/>
              </a:spcAft>
              <a:buFont typeface="Arial" panose="020B0604020202020204" pitchFamily="34" charset="0"/>
              <a:buChar char="•"/>
            </a:pPr>
            <a:r>
              <a:rPr lang="en-US" sz="2000" dirty="0" smtClean="0">
                <a:solidFill>
                  <a:srgbClr val="376092"/>
                </a:solidFill>
                <a:latin typeface="Arial"/>
              </a:rPr>
              <a:t>quality assurance</a:t>
            </a:r>
          </a:p>
          <a:p>
            <a:pPr algn="just">
              <a:spcBef>
                <a:spcPts val="1200"/>
              </a:spcBef>
              <a:spcAft>
                <a:spcPts val="600"/>
              </a:spcAft>
            </a:pPr>
            <a:r>
              <a:rPr lang="en-US" sz="2000" dirty="0" smtClean="0">
                <a:solidFill>
                  <a:srgbClr val="376092"/>
                </a:solidFill>
                <a:latin typeface="Arial"/>
              </a:rPr>
              <a:t>of atmospheric and oceanographic data of the Belgian federal portfolio, in compliance with international standards and practice, including the INSPIRE </a:t>
            </a:r>
            <a:r>
              <a:rPr lang="fr-BE" sz="2000" dirty="0" smtClean="0">
                <a:solidFill>
                  <a:srgbClr val="376092"/>
                </a:solidFill>
                <a:latin typeface="Arial"/>
              </a:rPr>
              <a:t>Directive.</a:t>
            </a:r>
            <a:endParaRPr lang="en-GB" sz="2000" dirty="0" smtClean="0">
              <a:solidFill>
                <a:srgbClr val="376092"/>
              </a:solidFill>
              <a:ea typeface="Times New Roman"/>
              <a:cs typeface="Calibri" pitchFamily="34" charset="0"/>
            </a:endParaRPr>
          </a:p>
        </p:txBody>
      </p:sp>
      <p:sp>
        <p:nvSpPr>
          <p:cNvPr id="4" name="TextBox 3"/>
          <p:cNvSpPr txBox="1"/>
          <p:nvPr/>
        </p:nvSpPr>
        <p:spPr>
          <a:xfrm>
            <a:off x="100465" y="15240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Objective</a:t>
            </a:r>
            <a:endParaRPr lang="en-GB" sz="2800" dirty="0" smtClean="0">
              <a:solidFill>
                <a:srgbClr val="376092"/>
              </a:solidFill>
              <a:ea typeface="Times New Roman"/>
              <a:cs typeface="Calibri" pitchFamily="34" charset="0"/>
            </a:endParaRPr>
          </a:p>
        </p:txBody>
      </p:sp>
    </p:spTree>
    <p:extLst>
      <p:ext uri="{BB962C8B-B14F-4D97-AF65-F5344CB8AC3E}">
        <p14:creationId xmlns:p14="http://schemas.microsoft.com/office/powerpoint/2010/main" val="3064917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88" y="566425"/>
            <a:ext cx="8078424" cy="5579827"/>
          </a:xfrm>
          <a:prstGeom prst="rect">
            <a:avLst/>
          </a:prstGeom>
          <a:ln>
            <a:solidFill>
              <a:srgbClr val="003366"/>
            </a:solidFill>
          </a:ln>
        </p:spPr>
      </p:pic>
      <p:sp>
        <p:nvSpPr>
          <p:cNvPr id="3" name="TextBox 2"/>
          <p:cNvSpPr txBox="1"/>
          <p:nvPr/>
        </p:nvSpPr>
        <p:spPr>
          <a:xfrm>
            <a:off x="152400" y="17185"/>
            <a:ext cx="8839200" cy="523220"/>
          </a:xfrm>
          <a:prstGeom prst="rect">
            <a:avLst/>
          </a:prstGeom>
          <a:noFill/>
        </p:spPr>
        <p:txBody>
          <a:bodyPr wrap="square" rtlCol="0">
            <a:spAutoFit/>
          </a:bodyPr>
          <a:lstStyle/>
          <a:p>
            <a:pPr>
              <a:spcBef>
                <a:spcPts val="600"/>
              </a:spcBef>
              <a:spcAft>
                <a:spcPts val="600"/>
              </a:spcAft>
            </a:pPr>
            <a:r>
              <a:rPr lang="en-GB" sz="2800" b="1" dirty="0" smtClean="0">
                <a:solidFill>
                  <a:srgbClr val="376092"/>
                </a:solidFill>
                <a:ea typeface="Times New Roman"/>
                <a:cs typeface="Calibri" pitchFamily="34" charset="0"/>
              </a:rPr>
              <a:t>INSPIRE </a:t>
            </a:r>
            <a:r>
              <a:rPr lang="en-GB" sz="2800" b="1" dirty="0" err="1" smtClean="0">
                <a:solidFill>
                  <a:srgbClr val="376092"/>
                </a:solidFill>
                <a:ea typeface="Times New Roman"/>
                <a:cs typeface="Calibri" pitchFamily="34" charset="0"/>
              </a:rPr>
              <a:t>geoportal</a:t>
            </a:r>
            <a:r>
              <a:rPr lang="en-GB" sz="2800" b="1" dirty="0" smtClean="0">
                <a:solidFill>
                  <a:srgbClr val="376092"/>
                </a:solidFill>
                <a:ea typeface="Times New Roman"/>
                <a:cs typeface="Calibri" pitchFamily="34" charset="0"/>
              </a:rPr>
              <a:t> metadata editor</a:t>
            </a:r>
          </a:p>
        </p:txBody>
      </p:sp>
      <p:sp>
        <p:nvSpPr>
          <p:cNvPr id="4" name="TextBox 3"/>
          <p:cNvSpPr txBox="1"/>
          <p:nvPr/>
        </p:nvSpPr>
        <p:spPr>
          <a:xfrm>
            <a:off x="1066800" y="1828800"/>
            <a:ext cx="7010400" cy="646331"/>
          </a:xfrm>
          <a:prstGeom prst="rect">
            <a:avLst/>
          </a:prstGeom>
          <a:noFill/>
        </p:spPr>
        <p:txBody>
          <a:bodyPr wrap="square" rtlCol="0">
            <a:spAutoFit/>
          </a:bodyPr>
          <a:lstStyle/>
          <a:p>
            <a:pPr algn="ctr"/>
            <a:r>
              <a:rPr lang="fr-BE" sz="1800" i="1" dirty="0" smtClean="0">
                <a:solidFill>
                  <a:srgbClr val="003366"/>
                </a:solidFill>
              </a:rPr>
              <a:t>The </a:t>
            </a:r>
            <a:r>
              <a:rPr lang="fr-BE" sz="1800" i="1" dirty="0" err="1" smtClean="0">
                <a:solidFill>
                  <a:srgbClr val="003366"/>
                </a:solidFill>
              </a:rPr>
              <a:t>only</a:t>
            </a:r>
            <a:r>
              <a:rPr lang="fr-BE" sz="1800" i="1" dirty="0" smtClean="0">
                <a:solidFill>
                  <a:srgbClr val="003366"/>
                </a:solidFill>
              </a:rPr>
              <a:t> </a:t>
            </a:r>
            <a:r>
              <a:rPr lang="fr-BE" sz="1800" i="1" dirty="0" err="1" smtClean="0">
                <a:solidFill>
                  <a:srgbClr val="003366"/>
                </a:solidFill>
              </a:rPr>
              <a:t>field</a:t>
            </a:r>
            <a:r>
              <a:rPr lang="fr-BE" sz="1800" i="1" dirty="0" smtClean="0">
                <a:solidFill>
                  <a:srgbClr val="003366"/>
                </a:solidFill>
              </a:rPr>
              <a:t> </a:t>
            </a:r>
            <a:r>
              <a:rPr lang="fr-BE" sz="1800" i="1" dirty="0" err="1" smtClean="0">
                <a:solidFill>
                  <a:srgbClr val="003366"/>
                </a:solidFill>
              </a:rPr>
              <a:t>where</a:t>
            </a:r>
            <a:r>
              <a:rPr lang="fr-BE" sz="1800" i="1" dirty="0" smtClean="0">
                <a:solidFill>
                  <a:srgbClr val="003366"/>
                </a:solidFill>
              </a:rPr>
              <a:t> information on </a:t>
            </a:r>
            <a:r>
              <a:rPr lang="fr-BE" sz="1800" i="1" dirty="0" err="1" smtClean="0">
                <a:solidFill>
                  <a:srgbClr val="003366"/>
                </a:solidFill>
              </a:rPr>
              <a:t>quality</a:t>
            </a:r>
            <a:r>
              <a:rPr lang="fr-BE" sz="1800" i="1" dirty="0" smtClean="0">
                <a:solidFill>
                  <a:srgbClr val="003366"/>
                </a:solidFill>
              </a:rPr>
              <a:t> </a:t>
            </a:r>
            <a:r>
              <a:rPr lang="fr-BE" sz="1800" i="1" dirty="0" err="1" smtClean="0">
                <a:solidFill>
                  <a:srgbClr val="003366"/>
                </a:solidFill>
              </a:rPr>
              <a:t>may</a:t>
            </a:r>
            <a:r>
              <a:rPr lang="fr-BE" sz="1800" i="1" dirty="0" smtClean="0">
                <a:solidFill>
                  <a:srgbClr val="003366"/>
                </a:solidFill>
              </a:rPr>
              <a:t> </a:t>
            </a:r>
            <a:r>
              <a:rPr lang="fr-BE" sz="1800" i="1" dirty="0" err="1" smtClean="0">
                <a:solidFill>
                  <a:srgbClr val="003366"/>
                </a:solidFill>
              </a:rPr>
              <a:t>be</a:t>
            </a:r>
            <a:r>
              <a:rPr lang="fr-BE" sz="1800" i="1" dirty="0" smtClean="0">
                <a:solidFill>
                  <a:srgbClr val="003366"/>
                </a:solidFill>
              </a:rPr>
              <a:t> </a:t>
            </a:r>
            <a:r>
              <a:rPr lang="fr-BE" sz="1800" i="1" dirty="0" err="1" smtClean="0">
                <a:solidFill>
                  <a:srgbClr val="003366"/>
                </a:solidFill>
              </a:rPr>
              <a:t>provided</a:t>
            </a:r>
            <a:r>
              <a:rPr lang="fr-BE" sz="1800" i="1" dirty="0" smtClean="0">
                <a:solidFill>
                  <a:srgbClr val="003366"/>
                </a:solidFill>
              </a:rPr>
              <a:t> (</a:t>
            </a:r>
            <a:r>
              <a:rPr lang="fr-BE" sz="1800" i="1" dirty="0" err="1" smtClean="0">
                <a:solidFill>
                  <a:srgbClr val="003366"/>
                </a:solidFill>
              </a:rPr>
              <a:t>together</a:t>
            </a:r>
            <a:r>
              <a:rPr lang="fr-BE" sz="1800" i="1" dirty="0" smtClean="0">
                <a:solidFill>
                  <a:srgbClr val="003366"/>
                </a:solidFill>
              </a:rPr>
              <a:t> </a:t>
            </a:r>
            <a:r>
              <a:rPr lang="fr-BE" sz="1800" i="1" dirty="0" err="1" smtClean="0">
                <a:solidFill>
                  <a:srgbClr val="003366"/>
                </a:solidFill>
              </a:rPr>
              <a:t>with</a:t>
            </a:r>
            <a:r>
              <a:rPr lang="fr-BE" sz="1800" i="1" dirty="0" smtClean="0">
                <a:solidFill>
                  <a:srgbClr val="003366"/>
                </a:solidFill>
              </a:rPr>
              <a:t> </a:t>
            </a:r>
            <a:r>
              <a:rPr lang="fr-BE" sz="1800" i="1" dirty="0" err="1" smtClean="0">
                <a:solidFill>
                  <a:srgbClr val="003366"/>
                </a:solidFill>
              </a:rPr>
              <a:t>elements</a:t>
            </a:r>
            <a:r>
              <a:rPr lang="fr-BE" sz="1800" i="1" dirty="0" smtClean="0">
                <a:solidFill>
                  <a:srgbClr val="003366"/>
                </a:solidFill>
              </a:rPr>
              <a:t> of information of </a:t>
            </a:r>
            <a:r>
              <a:rPr lang="fr-BE" sz="1800" i="1" dirty="0" err="1" smtClean="0">
                <a:solidFill>
                  <a:srgbClr val="003366"/>
                </a:solidFill>
              </a:rPr>
              <a:t>different</a:t>
            </a:r>
            <a:r>
              <a:rPr lang="fr-BE" sz="1800" i="1" dirty="0" smtClean="0">
                <a:solidFill>
                  <a:srgbClr val="003366"/>
                </a:solidFill>
              </a:rPr>
              <a:t> natures)</a:t>
            </a:r>
          </a:p>
        </p:txBody>
      </p:sp>
      <p:sp>
        <p:nvSpPr>
          <p:cNvPr id="5" name="TextBox 4"/>
          <p:cNvSpPr txBox="1"/>
          <p:nvPr/>
        </p:nvSpPr>
        <p:spPr>
          <a:xfrm>
            <a:off x="4651917" y="3581400"/>
            <a:ext cx="3505200" cy="923330"/>
          </a:xfrm>
          <a:prstGeom prst="rect">
            <a:avLst/>
          </a:prstGeom>
          <a:noFill/>
        </p:spPr>
        <p:txBody>
          <a:bodyPr wrap="square" rtlCol="0">
            <a:spAutoFit/>
          </a:bodyPr>
          <a:lstStyle/>
          <a:p>
            <a:pPr algn="ctr"/>
            <a:r>
              <a:rPr lang="fr-BE" sz="1800" i="1" dirty="0" smtClean="0">
                <a:solidFill>
                  <a:srgbClr val="003366"/>
                </a:solidFill>
              </a:rPr>
              <a:t>The identification of horizontal </a:t>
            </a:r>
            <a:r>
              <a:rPr lang="fr-BE" sz="1800" i="1" dirty="0" err="1" smtClean="0">
                <a:solidFill>
                  <a:srgbClr val="003366"/>
                </a:solidFill>
              </a:rPr>
              <a:t>resolution</a:t>
            </a:r>
            <a:r>
              <a:rPr lang="fr-BE" sz="1800" i="1" dirty="0" smtClean="0">
                <a:solidFill>
                  <a:srgbClr val="003366"/>
                </a:solidFill>
              </a:rPr>
              <a:t> </a:t>
            </a:r>
            <a:r>
              <a:rPr lang="fr-BE" sz="1800" i="1" dirty="0" err="1" smtClean="0">
                <a:solidFill>
                  <a:srgbClr val="003366"/>
                </a:solidFill>
              </a:rPr>
              <a:t>with</a:t>
            </a:r>
            <a:r>
              <a:rPr lang="fr-BE" sz="1800" i="1" dirty="0" smtClean="0">
                <a:solidFill>
                  <a:srgbClr val="003366"/>
                </a:solidFill>
              </a:rPr>
              <a:t> data </a:t>
            </a:r>
            <a:r>
              <a:rPr lang="fr-BE" sz="1800" i="1" dirty="0" err="1" smtClean="0">
                <a:solidFill>
                  <a:srgbClr val="003366"/>
                </a:solidFill>
              </a:rPr>
              <a:t>quality</a:t>
            </a:r>
            <a:r>
              <a:rPr lang="fr-BE" sz="1800" i="1" dirty="0" smtClean="0">
                <a:solidFill>
                  <a:srgbClr val="003366"/>
                </a:solidFill>
              </a:rPr>
              <a:t> </a:t>
            </a:r>
            <a:r>
              <a:rPr lang="fr-BE" sz="1800" i="1" dirty="0" err="1" smtClean="0">
                <a:solidFill>
                  <a:srgbClr val="003366"/>
                </a:solidFill>
              </a:rPr>
              <a:t>is</a:t>
            </a:r>
            <a:r>
              <a:rPr lang="fr-BE" sz="1800" i="1" dirty="0" smtClean="0">
                <a:solidFill>
                  <a:srgbClr val="003366"/>
                </a:solidFill>
              </a:rPr>
              <a:t> an issue</a:t>
            </a:r>
          </a:p>
        </p:txBody>
      </p:sp>
    </p:spTree>
    <p:extLst>
      <p:ext uri="{BB962C8B-B14F-4D97-AF65-F5344CB8AC3E}">
        <p14:creationId xmlns:p14="http://schemas.microsoft.com/office/powerpoint/2010/main" val="3186671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02419" y="2362200"/>
            <a:ext cx="4991100" cy="1905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extBox 2"/>
          <p:cNvSpPr txBox="1"/>
          <p:nvPr/>
        </p:nvSpPr>
        <p:spPr>
          <a:xfrm>
            <a:off x="3588369" y="2973541"/>
            <a:ext cx="1219200" cy="707886"/>
          </a:xfrm>
          <a:prstGeom prst="rect">
            <a:avLst/>
          </a:prstGeom>
          <a:solidFill>
            <a:srgbClr val="9EFCE6"/>
          </a:solidFill>
          <a:ln>
            <a:solidFill>
              <a:srgbClr val="003366"/>
            </a:solidFill>
          </a:ln>
        </p:spPr>
        <p:txBody>
          <a:bodyPr wrap="square" rtlCol="0">
            <a:spAutoFit/>
          </a:bodyPr>
          <a:lstStyle/>
          <a:p>
            <a:pPr algn="ctr"/>
            <a:r>
              <a:rPr lang="fr-BE" sz="2000" dirty="0" err="1" smtClean="0">
                <a:solidFill>
                  <a:srgbClr val="003366"/>
                </a:solidFill>
              </a:rPr>
              <a:t>complete</a:t>
            </a:r>
            <a:r>
              <a:rPr lang="fr-BE" sz="2000" dirty="0" smtClean="0">
                <a:solidFill>
                  <a:srgbClr val="003366"/>
                </a:solidFill>
              </a:rPr>
              <a:t> </a:t>
            </a:r>
            <a:r>
              <a:rPr lang="fr-BE" sz="2000" dirty="0" err="1" smtClean="0">
                <a:solidFill>
                  <a:srgbClr val="003366"/>
                </a:solidFill>
              </a:rPr>
              <a:t>xml</a:t>
            </a:r>
            <a:r>
              <a:rPr lang="fr-BE" sz="2000" dirty="0" smtClean="0">
                <a:solidFill>
                  <a:srgbClr val="003366"/>
                </a:solidFill>
              </a:rPr>
              <a:t> file</a:t>
            </a:r>
            <a:endParaRPr lang="fr-BE" sz="2000" dirty="0">
              <a:solidFill>
                <a:srgbClr val="003366"/>
              </a:solidFill>
            </a:endParaRPr>
          </a:p>
        </p:txBody>
      </p:sp>
      <p:cxnSp>
        <p:nvCxnSpPr>
          <p:cNvPr id="4" name="Straight Arrow Connector 3"/>
          <p:cNvCxnSpPr/>
          <p:nvPr/>
        </p:nvCxnSpPr>
        <p:spPr>
          <a:xfrm>
            <a:off x="2921619" y="3327483"/>
            <a:ext cx="533400" cy="1"/>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5" name="Can 4"/>
          <p:cNvSpPr/>
          <p:nvPr/>
        </p:nvSpPr>
        <p:spPr>
          <a:xfrm>
            <a:off x="1931019" y="2590800"/>
            <a:ext cx="838200" cy="147336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extBox 5"/>
          <p:cNvSpPr txBox="1"/>
          <p:nvPr/>
        </p:nvSpPr>
        <p:spPr>
          <a:xfrm>
            <a:off x="1931020" y="3173596"/>
            <a:ext cx="838200" cy="307777"/>
          </a:xfrm>
          <a:prstGeom prst="rect">
            <a:avLst/>
          </a:prstGeom>
          <a:noFill/>
        </p:spPr>
        <p:txBody>
          <a:bodyPr wrap="square" rtlCol="0">
            <a:spAutoFit/>
          </a:bodyPr>
          <a:lstStyle/>
          <a:p>
            <a:pPr algn="ctr"/>
            <a:r>
              <a:rPr lang="fr-BE" dirty="0" smtClean="0">
                <a:solidFill>
                  <a:schemeClr val="bg1"/>
                </a:solidFill>
              </a:rPr>
              <a:t>editor</a:t>
            </a:r>
            <a:endParaRPr lang="fr-BE" dirty="0">
              <a:solidFill>
                <a:schemeClr val="bg1"/>
              </a:solidFill>
            </a:endParaRPr>
          </a:p>
        </p:txBody>
      </p:sp>
      <p:cxnSp>
        <p:nvCxnSpPr>
          <p:cNvPr id="7" name="Straight Arrow Connector 6"/>
          <p:cNvCxnSpPr/>
          <p:nvPr/>
        </p:nvCxnSpPr>
        <p:spPr>
          <a:xfrm>
            <a:off x="1219200" y="2075215"/>
            <a:ext cx="609600" cy="1181099"/>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19200" y="3481373"/>
            <a:ext cx="609600" cy="1142493"/>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906" y="1027610"/>
            <a:ext cx="1388327" cy="1323439"/>
          </a:xfrm>
          <a:prstGeom prst="rect">
            <a:avLst/>
          </a:prstGeom>
          <a:noFill/>
        </p:spPr>
        <p:txBody>
          <a:bodyPr wrap="square" rtlCol="0">
            <a:spAutoFit/>
          </a:bodyPr>
          <a:lstStyle/>
          <a:p>
            <a:r>
              <a:rPr lang="fr-BE" sz="2000" dirty="0" err="1">
                <a:solidFill>
                  <a:srgbClr val="003366"/>
                </a:solidFill>
              </a:rPr>
              <a:t>M</a:t>
            </a:r>
            <a:r>
              <a:rPr lang="fr-BE" sz="2000" dirty="0" err="1" smtClean="0">
                <a:solidFill>
                  <a:srgbClr val="003366"/>
                </a:solidFill>
              </a:rPr>
              <a:t>etadata</a:t>
            </a:r>
            <a:r>
              <a:rPr lang="fr-BE" sz="2000" dirty="0" smtClean="0">
                <a:solidFill>
                  <a:srgbClr val="003366"/>
                </a:solidFill>
              </a:rPr>
              <a:t> online interactive input</a:t>
            </a:r>
            <a:endParaRPr lang="fr-BE" sz="2000" dirty="0">
              <a:solidFill>
                <a:srgbClr val="003366"/>
              </a:solidFill>
            </a:endParaRPr>
          </a:p>
        </p:txBody>
      </p:sp>
      <p:sp>
        <p:nvSpPr>
          <p:cNvPr id="10" name="TextBox 9"/>
          <p:cNvSpPr txBox="1"/>
          <p:nvPr/>
        </p:nvSpPr>
        <p:spPr>
          <a:xfrm>
            <a:off x="66906" y="4495800"/>
            <a:ext cx="1371600" cy="1015663"/>
          </a:xfrm>
          <a:prstGeom prst="rect">
            <a:avLst/>
          </a:prstGeom>
          <a:noFill/>
        </p:spPr>
        <p:txBody>
          <a:bodyPr wrap="square" rtlCol="0">
            <a:spAutoFit/>
          </a:bodyPr>
          <a:lstStyle/>
          <a:p>
            <a:r>
              <a:rPr lang="fr-BE" sz="2000" dirty="0" err="1" smtClean="0">
                <a:solidFill>
                  <a:srgbClr val="003366"/>
                </a:solidFill>
              </a:rPr>
              <a:t>Retrieval</a:t>
            </a:r>
            <a:r>
              <a:rPr lang="fr-BE" sz="2000" dirty="0" smtClean="0">
                <a:solidFill>
                  <a:srgbClr val="003366"/>
                </a:solidFill>
              </a:rPr>
              <a:t> </a:t>
            </a:r>
            <a:r>
              <a:rPr lang="fr-BE" sz="2000" dirty="0" err="1" smtClean="0">
                <a:solidFill>
                  <a:srgbClr val="003366"/>
                </a:solidFill>
              </a:rPr>
              <a:t>from</a:t>
            </a:r>
            <a:r>
              <a:rPr lang="fr-BE" sz="2000" dirty="0" smtClean="0">
                <a:solidFill>
                  <a:srgbClr val="003366"/>
                </a:solidFill>
              </a:rPr>
              <a:t> data file header</a:t>
            </a:r>
            <a:endParaRPr lang="fr-BE" sz="2000" dirty="0">
              <a:solidFill>
                <a:srgbClr val="003366"/>
              </a:solidFill>
            </a:endParaRPr>
          </a:p>
        </p:txBody>
      </p:sp>
      <p:sp>
        <p:nvSpPr>
          <p:cNvPr id="26" name="Cube 25"/>
          <p:cNvSpPr/>
          <p:nvPr/>
        </p:nvSpPr>
        <p:spPr>
          <a:xfrm>
            <a:off x="5485471" y="2973541"/>
            <a:ext cx="1066800" cy="70788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5413916" y="3110314"/>
            <a:ext cx="1027771" cy="523220"/>
          </a:xfrm>
          <a:prstGeom prst="rect">
            <a:avLst/>
          </a:prstGeom>
          <a:noFill/>
        </p:spPr>
        <p:txBody>
          <a:bodyPr wrap="square" rtlCol="0">
            <a:spAutoFit/>
          </a:bodyPr>
          <a:lstStyle/>
          <a:p>
            <a:pPr algn="ctr"/>
            <a:r>
              <a:rPr lang="fr-BE" dirty="0" smtClean="0">
                <a:solidFill>
                  <a:schemeClr val="bg1"/>
                </a:solidFill>
              </a:rPr>
              <a:t>file</a:t>
            </a:r>
          </a:p>
          <a:p>
            <a:pPr algn="ctr"/>
            <a:r>
              <a:rPr lang="fr-BE" dirty="0" smtClean="0">
                <a:solidFill>
                  <a:schemeClr val="bg1"/>
                </a:solidFill>
              </a:rPr>
              <a:t>processor</a:t>
            </a:r>
            <a:endParaRPr lang="fr-BE" dirty="0">
              <a:solidFill>
                <a:schemeClr val="bg1"/>
              </a:solidFill>
            </a:endParaRPr>
          </a:p>
        </p:txBody>
      </p:sp>
      <p:cxnSp>
        <p:nvCxnSpPr>
          <p:cNvPr id="28" name="Straight Arrow Connector 27"/>
          <p:cNvCxnSpPr/>
          <p:nvPr/>
        </p:nvCxnSpPr>
        <p:spPr>
          <a:xfrm>
            <a:off x="4902820" y="3327484"/>
            <a:ext cx="533400" cy="1"/>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902820" y="1905000"/>
            <a:ext cx="1024981" cy="1409700"/>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18871" y="3822531"/>
            <a:ext cx="0" cy="895522"/>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71171" y="4849002"/>
            <a:ext cx="1295400" cy="1015663"/>
          </a:xfrm>
          <a:prstGeom prst="rect">
            <a:avLst/>
          </a:prstGeom>
          <a:solidFill>
            <a:srgbClr val="9EFCE6"/>
          </a:solidFill>
          <a:ln>
            <a:solidFill>
              <a:srgbClr val="003366"/>
            </a:solidFill>
          </a:ln>
        </p:spPr>
        <p:txBody>
          <a:bodyPr wrap="square" rtlCol="0">
            <a:spAutoFit/>
          </a:bodyPr>
          <a:lstStyle/>
          <a:p>
            <a:pPr algn="ctr"/>
            <a:r>
              <a:rPr lang="fr-BE" sz="2000" dirty="0" smtClean="0">
                <a:solidFill>
                  <a:srgbClr val="003366"/>
                </a:solidFill>
              </a:rPr>
              <a:t>INSPIRE </a:t>
            </a:r>
            <a:r>
              <a:rPr lang="fr-BE" sz="2000" dirty="0" err="1" smtClean="0">
                <a:solidFill>
                  <a:srgbClr val="003366"/>
                </a:solidFill>
              </a:rPr>
              <a:t>compliant</a:t>
            </a:r>
            <a:r>
              <a:rPr lang="fr-BE" sz="2000" dirty="0" smtClean="0">
                <a:solidFill>
                  <a:srgbClr val="003366"/>
                </a:solidFill>
              </a:rPr>
              <a:t> </a:t>
            </a:r>
            <a:r>
              <a:rPr lang="fr-BE" sz="2000" dirty="0" err="1" smtClean="0">
                <a:solidFill>
                  <a:srgbClr val="003366"/>
                </a:solidFill>
              </a:rPr>
              <a:t>xml</a:t>
            </a:r>
            <a:r>
              <a:rPr lang="fr-BE" sz="2000" dirty="0" smtClean="0">
                <a:solidFill>
                  <a:srgbClr val="003366"/>
                </a:solidFill>
              </a:rPr>
              <a:t> file</a:t>
            </a:r>
            <a:endParaRPr lang="fr-BE" sz="2000" dirty="0">
              <a:solidFill>
                <a:srgbClr val="003366"/>
              </a:solidFill>
            </a:endParaRPr>
          </a:p>
        </p:txBody>
      </p:sp>
      <p:cxnSp>
        <p:nvCxnSpPr>
          <p:cNvPr id="33" name="Straight Arrow Connector 32"/>
          <p:cNvCxnSpPr/>
          <p:nvPr/>
        </p:nvCxnSpPr>
        <p:spPr>
          <a:xfrm>
            <a:off x="6823616" y="5364798"/>
            <a:ext cx="533400" cy="1"/>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7357016" y="4623866"/>
            <a:ext cx="1064944" cy="1473368"/>
            <a:chOff x="7545656" y="4623866"/>
            <a:chExt cx="1064944" cy="1473368"/>
          </a:xfrm>
        </p:grpSpPr>
        <p:sp>
          <p:nvSpPr>
            <p:cNvPr id="35" name="Can 34"/>
            <p:cNvSpPr/>
            <p:nvPr/>
          </p:nvSpPr>
          <p:spPr>
            <a:xfrm>
              <a:off x="7658099" y="4623866"/>
              <a:ext cx="838200" cy="147336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TextBox 35"/>
            <p:cNvSpPr txBox="1"/>
            <p:nvPr/>
          </p:nvSpPr>
          <p:spPr>
            <a:xfrm>
              <a:off x="7545656" y="4852719"/>
              <a:ext cx="1064944" cy="1169551"/>
            </a:xfrm>
            <a:prstGeom prst="rect">
              <a:avLst/>
            </a:prstGeom>
            <a:noFill/>
          </p:spPr>
          <p:txBody>
            <a:bodyPr wrap="square" rtlCol="0">
              <a:spAutoFit/>
            </a:bodyPr>
            <a:lstStyle/>
            <a:p>
              <a:pPr algn="ctr"/>
              <a:r>
                <a:rPr lang="fr-BE" dirty="0" smtClean="0">
                  <a:solidFill>
                    <a:schemeClr val="bg1"/>
                  </a:solidFill>
                </a:rPr>
                <a:t>INSPIRE</a:t>
              </a:r>
            </a:p>
            <a:p>
              <a:pPr algn="ctr"/>
              <a:r>
                <a:rPr lang="fr-BE" dirty="0" err="1" smtClean="0">
                  <a:solidFill>
                    <a:schemeClr val="bg1"/>
                  </a:solidFill>
                </a:rPr>
                <a:t>metadata</a:t>
              </a:r>
              <a:endParaRPr lang="fr-BE" dirty="0" smtClean="0">
                <a:solidFill>
                  <a:schemeClr val="bg1"/>
                </a:solidFill>
              </a:endParaRPr>
            </a:p>
            <a:p>
              <a:pPr algn="ctr"/>
              <a:r>
                <a:rPr lang="fr-BE" dirty="0" smtClean="0">
                  <a:solidFill>
                    <a:schemeClr val="bg1"/>
                  </a:solidFill>
                </a:rPr>
                <a:t>editor</a:t>
              </a:r>
            </a:p>
            <a:p>
              <a:pPr algn="ctr"/>
              <a:r>
                <a:rPr lang="fr-BE" dirty="0" smtClean="0">
                  <a:solidFill>
                    <a:schemeClr val="bg1"/>
                  </a:solidFill>
                </a:rPr>
                <a:t>/</a:t>
              </a:r>
            </a:p>
            <a:p>
              <a:pPr algn="ctr"/>
              <a:r>
                <a:rPr lang="fr-BE" dirty="0" err="1" smtClean="0">
                  <a:solidFill>
                    <a:schemeClr val="bg1"/>
                  </a:solidFill>
                </a:rPr>
                <a:t>verificator</a:t>
              </a:r>
              <a:endParaRPr lang="fr-BE" dirty="0" smtClean="0">
                <a:solidFill>
                  <a:schemeClr val="bg1"/>
                </a:solidFill>
              </a:endParaRPr>
            </a:p>
          </p:txBody>
        </p:sp>
      </p:grpSp>
      <p:cxnSp>
        <p:nvCxnSpPr>
          <p:cNvPr id="37" name="Straight Arrow Connector 36"/>
          <p:cNvCxnSpPr/>
          <p:nvPr/>
        </p:nvCxnSpPr>
        <p:spPr>
          <a:xfrm>
            <a:off x="8382930" y="5412537"/>
            <a:ext cx="533400" cy="1"/>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485471" y="349264"/>
            <a:ext cx="1090961" cy="1479535"/>
            <a:chOff x="5257801" y="349265"/>
            <a:chExt cx="1090961" cy="1479535"/>
          </a:xfrm>
        </p:grpSpPr>
        <p:sp>
          <p:nvSpPr>
            <p:cNvPr id="39" name="Bevel 38"/>
            <p:cNvSpPr/>
            <p:nvPr/>
          </p:nvSpPr>
          <p:spPr>
            <a:xfrm>
              <a:off x="5257801" y="349265"/>
              <a:ext cx="1090961" cy="147953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TextBox 39"/>
            <p:cNvSpPr txBox="1"/>
            <p:nvPr/>
          </p:nvSpPr>
          <p:spPr>
            <a:xfrm>
              <a:off x="5257801" y="719700"/>
              <a:ext cx="1090961" cy="738664"/>
            </a:xfrm>
            <a:prstGeom prst="rect">
              <a:avLst/>
            </a:prstGeom>
            <a:noFill/>
          </p:spPr>
          <p:txBody>
            <a:bodyPr wrap="square" rtlCol="0">
              <a:spAutoFit/>
            </a:bodyPr>
            <a:lstStyle/>
            <a:p>
              <a:pPr algn="ctr"/>
              <a:r>
                <a:rPr lang="fr-BE" dirty="0" smtClean="0">
                  <a:solidFill>
                    <a:schemeClr val="bg1"/>
                  </a:solidFill>
                </a:rPr>
                <a:t>PAMIR</a:t>
              </a:r>
            </a:p>
            <a:p>
              <a:pPr algn="ctr"/>
              <a:r>
                <a:rPr lang="fr-BE" dirty="0" smtClean="0">
                  <a:solidFill>
                    <a:schemeClr val="bg1"/>
                  </a:solidFill>
                </a:rPr>
                <a:t>online</a:t>
              </a:r>
            </a:p>
            <a:p>
              <a:pPr algn="ctr"/>
              <a:r>
                <a:rPr lang="fr-BE" dirty="0" smtClean="0">
                  <a:solidFill>
                    <a:schemeClr val="bg1"/>
                  </a:solidFill>
                </a:rPr>
                <a:t>catalogue</a:t>
              </a:r>
              <a:endParaRPr lang="fr-BE" dirty="0">
                <a:solidFill>
                  <a:schemeClr val="bg1"/>
                </a:solidFill>
              </a:endParaRPr>
            </a:p>
          </p:txBody>
        </p:sp>
      </p:grpSp>
      <p:sp>
        <p:nvSpPr>
          <p:cNvPr id="41" name="TextBox 40"/>
          <p:cNvSpPr txBox="1"/>
          <p:nvPr/>
        </p:nvSpPr>
        <p:spPr>
          <a:xfrm>
            <a:off x="45532" y="2665765"/>
            <a:ext cx="1371600" cy="1323439"/>
          </a:xfrm>
          <a:prstGeom prst="rect">
            <a:avLst/>
          </a:prstGeom>
          <a:noFill/>
        </p:spPr>
        <p:txBody>
          <a:bodyPr wrap="square" rtlCol="0">
            <a:spAutoFit/>
          </a:bodyPr>
          <a:lstStyle/>
          <a:p>
            <a:r>
              <a:rPr lang="fr-BE" sz="2000" dirty="0">
                <a:solidFill>
                  <a:srgbClr val="003366"/>
                </a:solidFill>
              </a:rPr>
              <a:t>I</a:t>
            </a:r>
            <a:r>
              <a:rPr lang="fr-BE" sz="2000" dirty="0" smtClean="0">
                <a:solidFill>
                  <a:srgbClr val="003366"/>
                </a:solidFill>
              </a:rPr>
              <a:t>ngestion of </a:t>
            </a:r>
            <a:r>
              <a:rPr lang="fr-BE" sz="2000" dirty="0" err="1" smtClean="0">
                <a:solidFill>
                  <a:srgbClr val="003366"/>
                </a:solidFill>
              </a:rPr>
              <a:t>metadata</a:t>
            </a:r>
            <a:r>
              <a:rPr lang="fr-BE" sz="2000" dirty="0" smtClean="0">
                <a:solidFill>
                  <a:srgbClr val="003366"/>
                </a:solidFill>
              </a:rPr>
              <a:t> (</a:t>
            </a:r>
            <a:r>
              <a:rPr lang="fr-BE" sz="2000" dirty="0" err="1" smtClean="0">
                <a:solidFill>
                  <a:srgbClr val="003366"/>
                </a:solidFill>
              </a:rPr>
              <a:t>xml</a:t>
            </a:r>
            <a:r>
              <a:rPr lang="fr-BE" sz="2000" dirty="0" smtClean="0">
                <a:solidFill>
                  <a:srgbClr val="003366"/>
                </a:solidFill>
              </a:rPr>
              <a:t>) file</a:t>
            </a:r>
            <a:endParaRPr lang="fr-BE" sz="2000" dirty="0">
              <a:solidFill>
                <a:srgbClr val="003366"/>
              </a:solidFill>
            </a:endParaRPr>
          </a:p>
        </p:txBody>
      </p:sp>
      <p:sp>
        <p:nvSpPr>
          <p:cNvPr id="42" name="TextBox 41"/>
          <p:cNvSpPr txBox="1"/>
          <p:nvPr/>
        </p:nvSpPr>
        <p:spPr>
          <a:xfrm>
            <a:off x="77130" y="135618"/>
            <a:ext cx="8839200" cy="523220"/>
          </a:xfrm>
          <a:prstGeom prst="rect">
            <a:avLst/>
          </a:prstGeom>
          <a:noFill/>
        </p:spPr>
        <p:txBody>
          <a:bodyPr wrap="square" rtlCol="0">
            <a:spAutoFit/>
          </a:bodyPr>
          <a:lstStyle/>
          <a:p>
            <a:pPr>
              <a:spcBef>
                <a:spcPts val="600"/>
              </a:spcBef>
              <a:spcAft>
                <a:spcPts val="600"/>
              </a:spcAft>
            </a:pPr>
            <a:r>
              <a:rPr lang="en-GB" sz="2800" b="1" dirty="0" smtClean="0">
                <a:solidFill>
                  <a:srgbClr val="376092"/>
                </a:solidFill>
                <a:ea typeface="Times New Roman"/>
                <a:cs typeface="Calibri" pitchFamily="34" charset="0"/>
              </a:rPr>
              <a:t>PAMIR metadata editor</a:t>
            </a:r>
          </a:p>
        </p:txBody>
      </p:sp>
      <p:cxnSp>
        <p:nvCxnSpPr>
          <p:cNvPr id="45" name="Straight Arrow Connector 44"/>
          <p:cNvCxnSpPr/>
          <p:nvPr/>
        </p:nvCxnSpPr>
        <p:spPr>
          <a:xfrm>
            <a:off x="1262874" y="3371925"/>
            <a:ext cx="533400" cy="1"/>
          </a:xfrm>
          <a:prstGeom prst="straightConnector1">
            <a:avLst/>
          </a:prstGeom>
          <a:ln w="63500">
            <a:solidFill>
              <a:srgbClr val="0033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241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8" y="152400"/>
            <a:ext cx="906425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58435" y="5715000"/>
            <a:ext cx="3200400" cy="400110"/>
          </a:xfrm>
          <a:prstGeom prst="rect">
            <a:avLst/>
          </a:prstGeom>
          <a:noFill/>
        </p:spPr>
        <p:txBody>
          <a:bodyPr wrap="square" rtlCol="0">
            <a:spAutoFit/>
          </a:bodyPr>
          <a:lstStyle/>
          <a:p>
            <a:pPr algn="ctr"/>
            <a:r>
              <a:rPr lang="fr-BE" sz="2000" dirty="0">
                <a:solidFill>
                  <a:srgbClr val="376092"/>
                </a:solidFill>
              </a:rPr>
              <a:t>http://</a:t>
            </a:r>
            <a:r>
              <a:rPr lang="fr-BE" sz="2000" dirty="0" smtClean="0">
                <a:solidFill>
                  <a:srgbClr val="376092"/>
                </a:solidFill>
              </a:rPr>
              <a:t>pamir.aeronomie.be/</a:t>
            </a:r>
            <a:endParaRPr lang="fr-BE" sz="2000" dirty="0">
              <a:solidFill>
                <a:srgbClr val="376092"/>
              </a:solidFill>
            </a:endParaRPr>
          </a:p>
        </p:txBody>
      </p:sp>
    </p:spTree>
    <p:extLst>
      <p:ext uri="{BB962C8B-B14F-4D97-AF65-F5344CB8AC3E}">
        <p14:creationId xmlns:p14="http://schemas.microsoft.com/office/powerpoint/2010/main" val="1790911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9194800" cy="6896100"/>
          </a:xfrm>
          <a:prstGeom prst="rect">
            <a:avLst/>
          </a:prstGeom>
        </p:spPr>
      </p:pic>
      <p:sp>
        <p:nvSpPr>
          <p:cNvPr id="3" name="TextBox 2"/>
          <p:cNvSpPr txBox="1"/>
          <p:nvPr/>
        </p:nvSpPr>
        <p:spPr>
          <a:xfrm>
            <a:off x="6369205" y="4261624"/>
            <a:ext cx="2819400" cy="1754326"/>
          </a:xfrm>
          <a:prstGeom prst="rect">
            <a:avLst/>
          </a:prstGeom>
          <a:noFill/>
        </p:spPr>
        <p:txBody>
          <a:bodyPr wrap="square" rtlCol="0">
            <a:spAutoFit/>
          </a:bodyPr>
          <a:lstStyle/>
          <a:p>
            <a:pPr algn="ctr"/>
            <a:r>
              <a:rPr lang="fr-BE" sz="5400" b="1" dirty="0" err="1" smtClean="0">
                <a:solidFill>
                  <a:srgbClr val="376092"/>
                </a:solidFill>
              </a:rPr>
              <a:t>Thank</a:t>
            </a:r>
            <a:endParaRPr lang="fr-BE" sz="5400" b="1" dirty="0" smtClean="0">
              <a:solidFill>
                <a:srgbClr val="376092"/>
              </a:solidFill>
            </a:endParaRPr>
          </a:p>
          <a:p>
            <a:pPr algn="ctr"/>
            <a:r>
              <a:rPr lang="fr-BE" sz="5400" b="1" dirty="0" err="1" smtClean="0">
                <a:solidFill>
                  <a:srgbClr val="376092"/>
                </a:solidFill>
              </a:rPr>
              <a:t>you</a:t>
            </a:r>
            <a:endParaRPr lang="fr-BE" sz="5400" b="1" dirty="0">
              <a:solidFill>
                <a:srgbClr val="376092"/>
              </a:solidFill>
            </a:endParaRPr>
          </a:p>
        </p:txBody>
      </p:sp>
    </p:spTree>
    <p:extLst>
      <p:ext uri="{BB962C8B-B14F-4D97-AF65-F5344CB8AC3E}">
        <p14:creationId xmlns:p14="http://schemas.microsoft.com/office/powerpoint/2010/main" val="1158472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463" y="914400"/>
            <a:ext cx="8959937" cy="5016758"/>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000" b="1" dirty="0" smtClean="0">
                <a:solidFill>
                  <a:srgbClr val="376092"/>
                </a:solidFill>
              </a:rPr>
              <a:t>Validation protocol. </a:t>
            </a:r>
            <a:r>
              <a:rPr lang="en-US" sz="2000" dirty="0" smtClean="0">
                <a:solidFill>
                  <a:srgbClr val="376092"/>
                </a:solidFill>
              </a:rPr>
              <a:t>Design </a:t>
            </a:r>
            <a:r>
              <a:rPr lang="en-US" sz="2000" dirty="0">
                <a:solidFill>
                  <a:srgbClr val="376092"/>
                </a:solidFill>
              </a:rPr>
              <a:t>of a generic validation, evaluation and quality control protocol, virtually applicable to </a:t>
            </a:r>
            <a:r>
              <a:rPr lang="en-US" sz="2000" dirty="0" smtClean="0">
                <a:solidFill>
                  <a:srgbClr val="376092"/>
                </a:solidFill>
              </a:rPr>
              <a:t>any data </a:t>
            </a:r>
            <a:r>
              <a:rPr lang="en-US" sz="2000" dirty="0">
                <a:solidFill>
                  <a:srgbClr val="376092"/>
                </a:solidFill>
              </a:rPr>
              <a:t>of the federal portfolio of atmospheric and oceanographic information, and </a:t>
            </a:r>
            <a:r>
              <a:rPr lang="en-US" sz="2000" dirty="0" smtClean="0">
                <a:solidFill>
                  <a:srgbClr val="376092"/>
                </a:solidFill>
              </a:rPr>
              <a:t>including aspects </a:t>
            </a:r>
            <a:r>
              <a:rPr lang="en-US" sz="2000" dirty="0">
                <a:solidFill>
                  <a:srgbClr val="376092"/>
                </a:solidFill>
              </a:rPr>
              <a:t>specific to each scientific domain</a:t>
            </a:r>
            <a:r>
              <a:rPr lang="en-US" sz="2000" dirty="0" smtClean="0">
                <a:solidFill>
                  <a:srgbClr val="376092"/>
                </a:solidFill>
              </a:rPr>
              <a:t>.</a:t>
            </a:r>
          </a:p>
          <a:p>
            <a:pPr marL="285750" indent="-285750" algn="just">
              <a:spcBef>
                <a:spcPts val="600"/>
              </a:spcBef>
              <a:spcAft>
                <a:spcPts val="600"/>
              </a:spcAft>
              <a:buFont typeface="Arial" panose="020B0604020202020204" pitchFamily="34" charset="0"/>
              <a:buChar char="•"/>
            </a:pPr>
            <a:r>
              <a:rPr lang="en-US" sz="2000" b="1" dirty="0" smtClean="0">
                <a:solidFill>
                  <a:srgbClr val="376092"/>
                </a:solidFill>
              </a:rPr>
              <a:t>Support to validation reporting. </a:t>
            </a:r>
            <a:r>
              <a:rPr lang="en-US" sz="2000" dirty="0" smtClean="0">
                <a:solidFill>
                  <a:srgbClr val="376092"/>
                </a:solidFill>
              </a:rPr>
              <a:t>Design </a:t>
            </a:r>
            <a:r>
              <a:rPr lang="en-US" sz="2000" dirty="0">
                <a:solidFill>
                  <a:srgbClr val="376092"/>
                </a:solidFill>
              </a:rPr>
              <a:t>of a generic validation report template to support data validation reporting.</a:t>
            </a:r>
          </a:p>
          <a:p>
            <a:pPr marL="285750" indent="-285750" algn="just">
              <a:spcBef>
                <a:spcPts val="600"/>
              </a:spcBef>
              <a:spcAft>
                <a:spcPts val="600"/>
              </a:spcAft>
              <a:buFont typeface="Arial" panose="020B0604020202020204" pitchFamily="34" charset="0"/>
              <a:buChar char="•"/>
            </a:pPr>
            <a:r>
              <a:rPr lang="en-US" sz="2000" b="1" dirty="0" smtClean="0">
                <a:solidFill>
                  <a:srgbClr val="376092"/>
                </a:solidFill>
              </a:rPr>
              <a:t>Metadata model. </a:t>
            </a:r>
            <a:r>
              <a:rPr lang="en-US" sz="2000" dirty="0" smtClean="0">
                <a:solidFill>
                  <a:srgbClr val="376092"/>
                </a:solidFill>
              </a:rPr>
              <a:t>Design </a:t>
            </a:r>
            <a:r>
              <a:rPr lang="en-US" sz="2000" dirty="0">
                <a:solidFill>
                  <a:srgbClr val="376092"/>
                </a:solidFill>
              </a:rPr>
              <a:t>of a common metadata model suited to the documented scientific datasets and compatible with the latest INSPIRE Metadata and Interoperability Regulations.</a:t>
            </a:r>
          </a:p>
          <a:p>
            <a:pPr marL="285750" indent="-285750" algn="just">
              <a:spcBef>
                <a:spcPts val="600"/>
              </a:spcBef>
              <a:spcAft>
                <a:spcPts val="600"/>
              </a:spcAft>
              <a:buFont typeface="Arial" panose="020B0604020202020204" pitchFamily="34" charset="0"/>
              <a:buChar char="•"/>
            </a:pPr>
            <a:r>
              <a:rPr lang="en-US" sz="2000" b="1" dirty="0" smtClean="0">
                <a:solidFill>
                  <a:srgbClr val="376092"/>
                </a:solidFill>
              </a:rPr>
              <a:t>Metadata editor. </a:t>
            </a:r>
            <a:r>
              <a:rPr lang="en-US" sz="2000" dirty="0" smtClean="0">
                <a:solidFill>
                  <a:srgbClr val="376092"/>
                </a:solidFill>
              </a:rPr>
              <a:t>Design </a:t>
            </a:r>
            <a:r>
              <a:rPr lang="en-US" sz="2000" dirty="0">
                <a:solidFill>
                  <a:srgbClr val="376092"/>
                </a:solidFill>
              </a:rPr>
              <a:t>and development of a metadata editor based on the previous.</a:t>
            </a:r>
          </a:p>
          <a:p>
            <a:pPr marL="285750" indent="-285750" algn="just">
              <a:spcBef>
                <a:spcPts val="600"/>
              </a:spcBef>
              <a:spcAft>
                <a:spcPts val="600"/>
              </a:spcAft>
              <a:buFont typeface="Arial" panose="020B0604020202020204" pitchFamily="34" charset="0"/>
              <a:buChar char="•"/>
            </a:pPr>
            <a:r>
              <a:rPr lang="en-US" sz="2000" b="1" dirty="0" smtClean="0">
                <a:solidFill>
                  <a:srgbClr val="376092"/>
                </a:solidFill>
              </a:rPr>
              <a:t>Web portal incl. catalogue. </a:t>
            </a:r>
            <a:r>
              <a:rPr lang="en-US" sz="2000" dirty="0" smtClean="0">
                <a:solidFill>
                  <a:srgbClr val="376092"/>
                </a:solidFill>
              </a:rPr>
              <a:t>Set </a:t>
            </a:r>
            <a:r>
              <a:rPr lang="en-US" sz="2000" dirty="0">
                <a:solidFill>
                  <a:srgbClr val="376092"/>
                </a:solidFill>
              </a:rPr>
              <a:t>up of a centralized portal prototype offering a dataset catalogue (underpinned by the above metadata model) as well as online information on data validation and model evaluation</a:t>
            </a:r>
            <a:r>
              <a:rPr lang="en-US" sz="2000" dirty="0" smtClean="0">
                <a:solidFill>
                  <a:srgbClr val="376092"/>
                </a:solidFill>
              </a:rPr>
              <a:t>.</a:t>
            </a:r>
            <a:endParaRPr lang="en-GB" sz="2000" dirty="0">
              <a:solidFill>
                <a:srgbClr val="376092"/>
              </a:solidFill>
              <a:ea typeface="Times New Roman"/>
              <a:cs typeface="Calibri" pitchFamily="34" charset="0"/>
            </a:endParaRPr>
          </a:p>
        </p:txBody>
      </p:sp>
      <p:sp>
        <p:nvSpPr>
          <p:cNvPr id="8" name="TextBox 7"/>
          <p:cNvSpPr txBox="1"/>
          <p:nvPr/>
        </p:nvSpPr>
        <p:spPr>
          <a:xfrm>
            <a:off x="100464" y="138947"/>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Key milestones</a:t>
            </a:r>
            <a:endParaRPr lang="en-GB" sz="2800" dirty="0" smtClean="0">
              <a:solidFill>
                <a:srgbClr val="376092"/>
              </a:solidFill>
              <a:ea typeface="Times New Roman"/>
              <a:cs typeface="Calibri" pitchFamily="34" charset="0"/>
            </a:endParaRPr>
          </a:p>
        </p:txBody>
      </p:sp>
    </p:spTree>
    <p:extLst>
      <p:ext uri="{BB962C8B-B14F-4D97-AF65-F5344CB8AC3E}">
        <p14:creationId xmlns:p14="http://schemas.microsoft.com/office/powerpoint/2010/main" val="535529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462" y="838200"/>
            <a:ext cx="8959937" cy="2746906"/>
          </a:xfrm>
          <a:prstGeom prst="rect">
            <a:avLst/>
          </a:prstGeom>
          <a:noFill/>
        </p:spPr>
        <p:txBody>
          <a:bodyPr wrap="square" rtlCol="0">
            <a:spAutoFit/>
          </a:bodyPr>
          <a:lstStyle/>
          <a:p>
            <a:pPr algn="just">
              <a:spcBef>
                <a:spcPts val="600"/>
              </a:spcBef>
              <a:spcAft>
                <a:spcPts val="600"/>
              </a:spcAft>
            </a:pPr>
            <a:r>
              <a:rPr lang="en-US" sz="2000" dirty="0" smtClean="0">
                <a:solidFill>
                  <a:srgbClr val="376092"/>
                </a:solidFill>
              </a:rPr>
              <a:t>INSPIRE Annex III relevant data themes:</a:t>
            </a:r>
          </a:p>
          <a:p>
            <a:pPr marL="1081088" algn="just">
              <a:spcBef>
                <a:spcPts val="300"/>
              </a:spcBef>
              <a:spcAft>
                <a:spcPts val="300"/>
              </a:spcAft>
            </a:pPr>
            <a:r>
              <a:rPr lang="en-US" sz="2000" dirty="0" smtClean="0">
                <a:solidFill>
                  <a:srgbClr val="376092"/>
                </a:solidFill>
              </a:rPr>
              <a:t>N° </a:t>
            </a:r>
            <a:r>
              <a:rPr lang="en-US" sz="2000" dirty="0">
                <a:solidFill>
                  <a:srgbClr val="376092"/>
                </a:solidFill>
              </a:rPr>
              <a:t>7 – </a:t>
            </a:r>
            <a:r>
              <a:rPr lang="en-US" sz="2000" dirty="0" smtClean="0">
                <a:solidFill>
                  <a:srgbClr val="376092"/>
                </a:solidFill>
              </a:rPr>
              <a:t>Environmental monitoring</a:t>
            </a:r>
          </a:p>
          <a:p>
            <a:pPr marL="1081088" algn="just">
              <a:spcBef>
                <a:spcPts val="300"/>
              </a:spcBef>
              <a:spcAft>
                <a:spcPts val="300"/>
              </a:spcAft>
            </a:pPr>
            <a:r>
              <a:rPr lang="en-US" sz="2000" b="1" dirty="0" smtClean="0">
                <a:solidFill>
                  <a:srgbClr val="376092"/>
                </a:solidFill>
              </a:rPr>
              <a:t>N° 13 </a:t>
            </a:r>
            <a:r>
              <a:rPr lang="en-US" sz="2000" b="1" dirty="0">
                <a:solidFill>
                  <a:srgbClr val="376092"/>
                </a:solidFill>
              </a:rPr>
              <a:t>–</a:t>
            </a:r>
            <a:r>
              <a:rPr lang="en-US" sz="2000" b="1" dirty="0" smtClean="0">
                <a:solidFill>
                  <a:srgbClr val="376092"/>
                </a:solidFill>
              </a:rPr>
              <a:t> Atmospheric conditions</a:t>
            </a:r>
          </a:p>
          <a:p>
            <a:pPr marL="1081088" algn="just">
              <a:spcBef>
                <a:spcPts val="300"/>
              </a:spcBef>
              <a:spcAft>
                <a:spcPts val="300"/>
              </a:spcAft>
            </a:pPr>
            <a:r>
              <a:rPr lang="en-US" sz="2000" b="1" dirty="0" smtClean="0">
                <a:solidFill>
                  <a:srgbClr val="376092"/>
                </a:solidFill>
              </a:rPr>
              <a:t>N° </a:t>
            </a:r>
            <a:r>
              <a:rPr lang="en-US" sz="2000" b="1" dirty="0">
                <a:solidFill>
                  <a:srgbClr val="376092"/>
                </a:solidFill>
              </a:rPr>
              <a:t>14 – </a:t>
            </a:r>
            <a:r>
              <a:rPr lang="en-US" sz="2000" b="1" dirty="0" smtClean="0">
                <a:solidFill>
                  <a:srgbClr val="376092"/>
                </a:solidFill>
              </a:rPr>
              <a:t>Meteorological geographical features</a:t>
            </a:r>
          </a:p>
          <a:p>
            <a:pPr marL="1081088" algn="just">
              <a:spcBef>
                <a:spcPts val="300"/>
              </a:spcBef>
              <a:spcAft>
                <a:spcPts val="300"/>
              </a:spcAft>
            </a:pPr>
            <a:r>
              <a:rPr lang="en-US" sz="2000" b="1" dirty="0" smtClean="0">
                <a:solidFill>
                  <a:srgbClr val="376092"/>
                </a:solidFill>
              </a:rPr>
              <a:t>N° 15 </a:t>
            </a:r>
            <a:r>
              <a:rPr lang="en-US" sz="2000" b="1" dirty="0">
                <a:solidFill>
                  <a:srgbClr val="376092"/>
                </a:solidFill>
              </a:rPr>
              <a:t>–</a:t>
            </a:r>
            <a:r>
              <a:rPr lang="en-US" sz="2000" b="1" dirty="0" smtClean="0">
                <a:solidFill>
                  <a:srgbClr val="376092"/>
                </a:solidFill>
              </a:rPr>
              <a:t> Oceanographic geographical features</a:t>
            </a:r>
          </a:p>
          <a:p>
            <a:pPr marL="1081088" algn="just">
              <a:spcBef>
                <a:spcPts val="300"/>
              </a:spcBef>
              <a:spcAft>
                <a:spcPts val="300"/>
              </a:spcAft>
            </a:pPr>
            <a:r>
              <a:rPr lang="en-US" sz="2000" dirty="0" smtClean="0">
                <a:solidFill>
                  <a:srgbClr val="376092"/>
                </a:solidFill>
              </a:rPr>
              <a:t>N° </a:t>
            </a:r>
            <a:r>
              <a:rPr lang="en-US" sz="2000" dirty="0">
                <a:solidFill>
                  <a:srgbClr val="376092"/>
                </a:solidFill>
              </a:rPr>
              <a:t>16 – </a:t>
            </a:r>
            <a:r>
              <a:rPr lang="en-US" sz="2000" dirty="0" smtClean="0">
                <a:solidFill>
                  <a:srgbClr val="376092"/>
                </a:solidFill>
              </a:rPr>
              <a:t>Sea regions</a:t>
            </a:r>
          </a:p>
          <a:p>
            <a:pPr marL="1081088" algn="just">
              <a:spcBef>
                <a:spcPts val="300"/>
              </a:spcBef>
              <a:spcAft>
                <a:spcPts val="300"/>
              </a:spcAft>
            </a:pPr>
            <a:r>
              <a:rPr lang="en-US" sz="2000" dirty="0" smtClean="0">
                <a:solidFill>
                  <a:srgbClr val="376092"/>
                </a:solidFill>
              </a:rPr>
              <a:t>N° 20 – Energy resources (hydropower, solar, wind)</a:t>
            </a:r>
          </a:p>
        </p:txBody>
      </p:sp>
      <p:sp>
        <p:nvSpPr>
          <p:cNvPr id="9" name="TextBox 8"/>
          <p:cNvSpPr txBox="1"/>
          <p:nvPr/>
        </p:nvSpPr>
        <p:spPr>
          <a:xfrm>
            <a:off x="100464" y="7620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PAMIR and INSPIRE</a:t>
            </a:r>
            <a:endParaRPr lang="en-GB" sz="2800" dirty="0" smtClean="0">
              <a:solidFill>
                <a:srgbClr val="376092"/>
              </a:solidFill>
              <a:ea typeface="Times New Roman"/>
              <a:cs typeface="Calibri" pitchFamily="34" charset="0"/>
            </a:endParaRPr>
          </a:p>
        </p:txBody>
      </p:sp>
      <p:sp>
        <p:nvSpPr>
          <p:cNvPr id="10" name="TextBox 9"/>
          <p:cNvSpPr txBox="1"/>
          <p:nvPr/>
        </p:nvSpPr>
        <p:spPr>
          <a:xfrm>
            <a:off x="111615" y="3733800"/>
            <a:ext cx="8959937" cy="707886"/>
          </a:xfrm>
          <a:prstGeom prst="rect">
            <a:avLst/>
          </a:prstGeom>
          <a:noFill/>
        </p:spPr>
        <p:txBody>
          <a:bodyPr wrap="square" rtlCol="0">
            <a:spAutoFit/>
          </a:bodyPr>
          <a:lstStyle/>
          <a:p>
            <a:pPr algn="just">
              <a:spcBef>
                <a:spcPts val="600"/>
              </a:spcBef>
              <a:spcAft>
                <a:spcPts val="600"/>
              </a:spcAft>
            </a:pPr>
            <a:r>
              <a:rPr lang="en-US" sz="2000" dirty="0" smtClean="0">
                <a:solidFill>
                  <a:srgbClr val="376092"/>
                </a:solidFill>
              </a:rPr>
              <a:t>PAMIR fits into the INSPIRE </a:t>
            </a:r>
            <a:r>
              <a:rPr lang="en-US" sz="2000" dirty="0" err="1" smtClean="0">
                <a:solidFill>
                  <a:srgbClr val="376092"/>
                </a:solidFill>
              </a:rPr>
              <a:t>endeavour</a:t>
            </a:r>
            <a:r>
              <a:rPr lang="en-US" sz="2000" dirty="0" smtClean="0">
                <a:solidFill>
                  <a:srgbClr val="376092"/>
                </a:solidFill>
              </a:rPr>
              <a:t>: </a:t>
            </a:r>
            <a:r>
              <a:rPr lang="en-US" sz="2000" dirty="0" err="1" smtClean="0">
                <a:solidFill>
                  <a:srgbClr val="376092"/>
                </a:solidFill>
              </a:rPr>
              <a:t>harmonisation</a:t>
            </a:r>
            <a:r>
              <a:rPr lang="en-US" sz="2000" dirty="0" smtClean="0">
                <a:solidFill>
                  <a:srgbClr val="376092"/>
                </a:solidFill>
              </a:rPr>
              <a:t> of metadata</a:t>
            </a:r>
            <a:r>
              <a:rPr lang="en-US" sz="2000" dirty="0">
                <a:solidFill>
                  <a:srgbClr val="376092"/>
                </a:solidFill>
              </a:rPr>
              <a:t> </a:t>
            </a:r>
            <a:r>
              <a:rPr lang="en-US" sz="2000" dirty="0" smtClean="0">
                <a:solidFill>
                  <a:srgbClr val="376092"/>
                </a:solidFill>
              </a:rPr>
              <a:t>and ease of data search and exchange.</a:t>
            </a:r>
          </a:p>
        </p:txBody>
      </p:sp>
      <p:sp>
        <p:nvSpPr>
          <p:cNvPr id="11" name="TextBox 10"/>
          <p:cNvSpPr txBox="1"/>
          <p:nvPr/>
        </p:nvSpPr>
        <p:spPr>
          <a:xfrm>
            <a:off x="111615" y="4572000"/>
            <a:ext cx="8959937" cy="1015663"/>
          </a:xfrm>
          <a:prstGeom prst="rect">
            <a:avLst/>
          </a:prstGeom>
          <a:noFill/>
        </p:spPr>
        <p:txBody>
          <a:bodyPr wrap="square" rtlCol="0">
            <a:spAutoFit/>
          </a:bodyPr>
          <a:lstStyle/>
          <a:p>
            <a:pPr algn="just">
              <a:spcBef>
                <a:spcPts val="600"/>
              </a:spcBef>
              <a:spcAft>
                <a:spcPts val="600"/>
              </a:spcAft>
            </a:pPr>
            <a:r>
              <a:rPr lang="en-US" sz="2000" dirty="0" smtClean="0">
                <a:solidFill>
                  <a:srgbClr val="376092"/>
                </a:solidFill>
              </a:rPr>
              <a:t>PAMIR will contribute to help integration of Belgian federal Earth science data collections into the INSPIRE network... </a:t>
            </a:r>
            <a:r>
              <a:rPr lang="en-US" sz="2000" dirty="0">
                <a:solidFill>
                  <a:srgbClr val="376092"/>
                </a:solidFill>
              </a:rPr>
              <a:t>a</a:t>
            </a:r>
            <a:r>
              <a:rPr lang="en-US" sz="2000" dirty="0" smtClean="0">
                <a:solidFill>
                  <a:srgbClr val="376092"/>
                </a:solidFill>
              </a:rPr>
              <a:t>nd may contribute to further shaping of INSPIRE?</a:t>
            </a:r>
          </a:p>
        </p:txBody>
      </p:sp>
      <p:sp>
        <p:nvSpPr>
          <p:cNvPr id="12" name="TextBox 11"/>
          <p:cNvSpPr txBox="1"/>
          <p:nvPr/>
        </p:nvSpPr>
        <p:spPr>
          <a:xfrm>
            <a:off x="100460" y="5715000"/>
            <a:ext cx="8959937" cy="400110"/>
          </a:xfrm>
          <a:prstGeom prst="rect">
            <a:avLst/>
          </a:prstGeom>
          <a:noFill/>
        </p:spPr>
        <p:txBody>
          <a:bodyPr wrap="square" rtlCol="0">
            <a:spAutoFit/>
          </a:bodyPr>
          <a:lstStyle/>
          <a:p>
            <a:pPr algn="just">
              <a:spcBef>
                <a:spcPts val="600"/>
              </a:spcBef>
              <a:spcAft>
                <a:spcPts val="600"/>
              </a:spcAft>
            </a:pPr>
            <a:r>
              <a:rPr lang="en-US" sz="2000" dirty="0" smtClean="0">
                <a:solidFill>
                  <a:srgbClr val="376092"/>
                </a:solidFill>
              </a:rPr>
              <a:t>Related project: </a:t>
            </a:r>
            <a:r>
              <a:rPr lang="en-US" sz="2000" dirty="0" err="1" smtClean="0">
                <a:solidFill>
                  <a:srgbClr val="376092"/>
                </a:solidFill>
              </a:rPr>
              <a:t>INITGeoBe</a:t>
            </a:r>
            <a:r>
              <a:rPr lang="en-US" sz="2000" dirty="0" smtClean="0">
                <a:solidFill>
                  <a:srgbClr val="376092"/>
                </a:solidFill>
              </a:rPr>
              <a:t> (set up of an INSPIRE Belgian national portal).</a:t>
            </a:r>
          </a:p>
        </p:txBody>
      </p:sp>
    </p:spTree>
    <p:extLst>
      <p:ext uri="{BB962C8B-B14F-4D97-AF65-F5344CB8AC3E}">
        <p14:creationId xmlns:p14="http://schemas.microsoft.com/office/powerpoint/2010/main" val="3934542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522859" y="914400"/>
            <a:ext cx="8115143" cy="4582998"/>
            <a:chOff x="323528" y="1775867"/>
            <a:chExt cx="4584777" cy="2589237"/>
          </a:xfrm>
        </p:grpSpPr>
        <p:pic>
          <p:nvPicPr>
            <p:cNvPr id="6" name="Content Placeholder 3" descr="IMG_8773.JPG"/>
            <p:cNvPicPr>
              <a:picLocks noChangeAspect="1"/>
            </p:cNvPicPr>
            <p:nvPr/>
          </p:nvPicPr>
          <p:blipFill>
            <a:blip r:embed="rId3" cstate="print">
              <a:extLst>
                <a:ext uri="{28A0092B-C50C-407E-A947-70E740481C1C}">
                  <a14:useLocalDpi xmlns:a14="http://schemas.microsoft.com/office/drawing/2010/main" val="0"/>
                </a:ext>
              </a:extLst>
            </a:blip>
            <a:srcRect t="12350" b="12350"/>
            <a:stretch>
              <a:fillRect/>
            </a:stretch>
          </p:blipFill>
          <p:spPr bwMode="auto">
            <a:xfrm>
              <a:off x="323529" y="1775867"/>
              <a:ext cx="4584776" cy="258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7" name="TextBox 6"/>
            <p:cNvSpPr txBox="1"/>
            <p:nvPr/>
          </p:nvSpPr>
          <p:spPr>
            <a:xfrm>
              <a:off x="323528" y="4077072"/>
              <a:ext cx="684480" cy="167332"/>
            </a:xfrm>
            <a:prstGeom prst="wedgeRoundRectCallout">
              <a:avLst>
                <a:gd name="adj1" fmla="val 376617"/>
                <a:gd name="adj2" fmla="val -24314"/>
                <a:gd name="adj3" fmla="val 16667"/>
              </a:avLst>
            </a:prstGeom>
            <a:solidFill>
              <a:schemeClr val="lt1"/>
            </a:solidFill>
            <a:ln w="3175" cmpd="sng"/>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00" dirty="0" smtClean="0"/>
                <a:t>Current meter</a:t>
              </a:r>
              <a:endParaRPr lang="en-US" sz="1000" dirty="0"/>
            </a:p>
          </p:txBody>
        </p:sp>
        <p:sp>
          <p:nvSpPr>
            <p:cNvPr id="8" name="TextBox 7"/>
            <p:cNvSpPr txBox="1"/>
            <p:nvPr/>
          </p:nvSpPr>
          <p:spPr>
            <a:xfrm>
              <a:off x="323528" y="3717032"/>
              <a:ext cx="1329158" cy="167332"/>
            </a:xfrm>
            <a:prstGeom prst="wedgeRoundRectCallout">
              <a:avLst>
                <a:gd name="adj1" fmla="val 203840"/>
                <a:gd name="adj2" fmla="val 103187"/>
                <a:gd name="adj3" fmla="val 16667"/>
              </a:avLst>
            </a:prstGeom>
            <a:solidFill>
              <a:schemeClr val="lt1"/>
            </a:solidFill>
            <a:ln w="3175" cmpd="sng"/>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00" dirty="0" smtClean="0"/>
                <a:t>Temperature &amp; Conductivity meter</a:t>
              </a:r>
              <a:endParaRPr lang="en-US" sz="1000" dirty="0"/>
            </a:p>
          </p:txBody>
        </p:sp>
        <p:sp>
          <p:nvSpPr>
            <p:cNvPr id="10" name="TextBox 9"/>
            <p:cNvSpPr txBox="1"/>
            <p:nvPr/>
          </p:nvSpPr>
          <p:spPr>
            <a:xfrm>
              <a:off x="323528" y="3356992"/>
              <a:ext cx="684480" cy="167332"/>
            </a:xfrm>
            <a:prstGeom prst="wedgeRoundRectCallout">
              <a:avLst>
                <a:gd name="adj1" fmla="val 391061"/>
                <a:gd name="adj2" fmla="val -68795"/>
                <a:gd name="adj3" fmla="val 16667"/>
              </a:avLst>
            </a:prstGeom>
            <a:solidFill>
              <a:schemeClr val="bg1"/>
            </a:solidFill>
            <a:ln w="3175" cmpd="sng"/>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00" dirty="0" smtClean="0"/>
                <a:t>Turbidity meter</a:t>
              </a:r>
            </a:p>
          </p:txBody>
        </p:sp>
        <p:sp>
          <p:nvSpPr>
            <p:cNvPr id="11" name="TextBox 10"/>
            <p:cNvSpPr txBox="1"/>
            <p:nvPr/>
          </p:nvSpPr>
          <p:spPr>
            <a:xfrm>
              <a:off x="323529" y="2913286"/>
              <a:ext cx="1277584" cy="167332"/>
            </a:xfrm>
            <a:prstGeom prst="wedgeRoundRectCallout">
              <a:avLst>
                <a:gd name="adj1" fmla="val 210106"/>
                <a:gd name="adj2" fmla="val -46200"/>
                <a:gd name="adj3" fmla="val 16667"/>
              </a:avLst>
            </a:prstGeom>
            <a:solidFill>
              <a:schemeClr val="bg1"/>
            </a:solidFill>
            <a:ln w="3175" cmpd="sng"/>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00" dirty="0" smtClean="0"/>
                <a:t>Passive Cetacean monitor system</a:t>
              </a:r>
            </a:p>
          </p:txBody>
        </p:sp>
        <p:sp>
          <p:nvSpPr>
            <p:cNvPr id="12" name="TextBox 11"/>
            <p:cNvSpPr txBox="1"/>
            <p:nvPr/>
          </p:nvSpPr>
          <p:spPr>
            <a:xfrm>
              <a:off x="323528" y="2636912"/>
              <a:ext cx="961692" cy="167332"/>
            </a:xfrm>
            <a:prstGeom prst="wedgeRoundRectCallout">
              <a:avLst>
                <a:gd name="adj1" fmla="val 331088"/>
                <a:gd name="adj2" fmla="val 8314"/>
                <a:gd name="adj3" fmla="val 16667"/>
              </a:avLst>
            </a:prstGeom>
            <a:solidFill>
              <a:schemeClr val="bg1"/>
            </a:solidFill>
            <a:ln w="3175" cmpd="sng"/>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00" dirty="0" smtClean="0"/>
                <a:t>Passive sampler</a:t>
              </a:r>
            </a:p>
          </p:txBody>
        </p:sp>
        <p:sp>
          <p:nvSpPr>
            <p:cNvPr id="13" name="TextBox 12"/>
            <p:cNvSpPr txBox="1"/>
            <p:nvPr/>
          </p:nvSpPr>
          <p:spPr>
            <a:xfrm>
              <a:off x="323528" y="2360538"/>
              <a:ext cx="961692" cy="167332"/>
            </a:xfrm>
            <a:prstGeom prst="wedgeRoundRectCallout">
              <a:avLst>
                <a:gd name="adj1" fmla="val 234211"/>
                <a:gd name="adj2" fmla="val -16604"/>
                <a:gd name="adj3" fmla="val 16667"/>
              </a:avLst>
            </a:prstGeom>
            <a:solidFill>
              <a:schemeClr val="bg1"/>
            </a:solidFill>
            <a:ln w="3175" cmpd="sng"/>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00" dirty="0" smtClean="0"/>
                <a:t>Particle </a:t>
              </a:r>
              <a:r>
                <a:rPr lang="en-US" sz="1000" dirty="0" err="1" smtClean="0"/>
                <a:t>sizer</a:t>
              </a:r>
              <a:endParaRPr lang="en-US" sz="1000" dirty="0" smtClean="0"/>
            </a:p>
          </p:txBody>
        </p:sp>
        <p:sp>
          <p:nvSpPr>
            <p:cNvPr id="14" name="TextBox 13"/>
            <p:cNvSpPr txBox="1"/>
            <p:nvPr/>
          </p:nvSpPr>
          <p:spPr>
            <a:xfrm>
              <a:off x="323528" y="2084164"/>
              <a:ext cx="1080120" cy="167332"/>
            </a:xfrm>
            <a:prstGeom prst="wedgeRoundRectCallout">
              <a:avLst>
                <a:gd name="adj1" fmla="val 279996"/>
                <a:gd name="adj2" fmla="val 69822"/>
                <a:gd name="adj3" fmla="val 16667"/>
              </a:avLst>
            </a:prstGeom>
            <a:solidFill>
              <a:schemeClr val="bg1"/>
            </a:solidFill>
            <a:ln w="3175" cmpd="sng"/>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00" dirty="0" smtClean="0"/>
                <a:t>Current </a:t>
              </a:r>
              <a:r>
                <a:rPr lang="en-US" sz="1000" dirty="0" err="1" smtClean="0"/>
                <a:t>profler</a:t>
              </a:r>
              <a:endParaRPr lang="en-US" sz="1000" dirty="0" smtClean="0"/>
            </a:p>
          </p:txBody>
        </p:sp>
      </p:grpSp>
      <p:sp>
        <p:nvSpPr>
          <p:cNvPr id="9" name="TextBox 8"/>
          <p:cNvSpPr txBox="1"/>
          <p:nvPr/>
        </p:nvSpPr>
        <p:spPr>
          <a:xfrm>
            <a:off x="100464" y="7620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Example of use case data - Ocean</a:t>
            </a:r>
            <a:endParaRPr lang="en-GB" sz="2800" dirty="0" smtClean="0">
              <a:solidFill>
                <a:srgbClr val="376092"/>
              </a:solidFill>
              <a:ea typeface="Times New Roman"/>
              <a:cs typeface="Calibri"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38465"/>
            <a:ext cx="8570643" cy="3426327"/>
          </a:xfrm>
          <a:prstGeom prst="rect">
            <a:avLst/>
          </a:prstGeom>
        </p:spPr>
      </p:pic>
      <p:cxnSp>
        <p:nvCxnSpPr>
          <p:cNvPr id="16" name="Straight Arrow Connector 15"/>
          <p:cNvCxnSpPr/>
          <p:nvPr/>
        </p:nvCxnSpPr>
        <p:spPr>
          <a:xfrm>
            <a:off x="1600200" y="2097369"/>
            <a:ext cx="624872" cy="83028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31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64" y="7620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Example of </a:t>
            </a:r>
            <a:r>
              <a:rPr lang="en-US" sz="2800" b="1" dirty="0" smtClean="0">
                <a:solidFill>
                  <a:srgbClr val="376092"/>
                </a:solidFill>
                <a:latin typeface="Arial"/>
              </a:rPr>
              <a:t>ocean data along cruise path</a:t>
            </a:r>
            <a:endParaRPr lang="en-GB" sz="2800" dirty="0" smtClean="0">
              <a:solidFill>
                <a:srgbClr val="376092"/>
              </a:solidFill>
              <a:ea typeface="Times New Roman"/>
              <a:cs typeface="Calibri"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 y="838200"/>
            <a:ext cx="9144000" cy="4484819"/>
          </a:xfrm>
          <a:prstGeom prst="rect">
            <a:avLst/>
          </a:prstGeom>
        </p:spPr>
      </p:pic>
      <p:sp>
        <p:nvSpPr>
          <p:cNvPr id="4" name="TextBox 3"/>
          <p:cNvSpPr txBox="1"/>
          <p:nvPr/>
        </p:nvSpPr>
        <p:spPr>
          <a:xfrm>
            <a:off x="3916325" y="5323019"/>
            <a:ext cx="1752600" cy="276999"/>
          </a:xfrm>
          <a:prstGeom prst="rect">
            <a:avLst/>
          </a:prstGeom>
          <a:noFill/>
        </p:spPr>
        <p:txBody>
          <a:bodyPr wrap="square" rtlCol="0">
            <a:spAutoFit/>
          </a:bodyPr>
          <a:lstStyle/>
          <a:p>
            <a:pPr algn="ctr"/>
            <a:r>
              <a:rPr lang="fr-BE" sz="1200" b="1" i="1" dirty="0" smtClean="0"/>
              <a:t>Longitude </a:t>
            </a:r>
            <a:r>
              <a:rPr lang="fr-BE" sz="1200" b="1" i="1" dirty="0" smtClean="0">
                <a:sym typeface="Symbol"/>
              </a:rPr>
              <a:t></a:t>
            </a:r>
            <a:r>
              <a:rPr lang="fr-BE" sz="1200" b="1" i="1" dirty="0" err="1" smtClean="0">
                <a:sym typeface="Symbol"/>
              </a:rPr>
              <a:t>deg</a:t>
            </a:r>
            <a:r>
              <a:rPr lang="fr-BE" sz="1200" b="1" i="1" dirty="0">
                <a:sym typeface="Symbol"/>
              </a:rPr>
              <a:t> </a:t>
            </a:r>
            <a:r>
              <a:rPr lang="fr-BE" sz="1200" b="1" i="1" dirty="0" smtClean="0">
                <a:sym typeface="Symbol"/>
              </a:rPr>
              <a:t>W</a:t>
            </a:r>
            <a:endParaRPr lang="fr-BE" sz="1200" b="1" i="1" dirty="0"/>
          </a:p>
        </p:txBody>
      </p:sp>
      <p:sp>
        <p:nvSpPr>
          <p:cNvPr id="5" name="TextBox 4"/>
          <p:cNvSpPr txBox="1"/>
          <p:nvPr/>
        </p:nvSpPr>
        <p:spPr>
          <a:xfrm>
            <a:off x="13748" y="5845982"/>
            <a:ext cx="5690736" cy="307777"/>
          </a:xfrm>
          <a:prstGeom prst="rect">
            <a:avLst/>
          </a:prstGeom>
          <a:noFill/>
        </p:spPr>
        <p:txBody>
          <a:bodyPr wrap="square" rtlCol="0">
            <a:spAutoFit/>
          </a:bodyPr>
          <a:lstStyle/>
          <a:p>
            <a:r>
              <a:rPr lang="en-US" i="1" dirty="0" smtClean="0"/>
              <a:t>Courtesy </a:t>
            </a:r>
            <a:r>
              <a:rPr lang="en-US" i="1" dirty="0" err="1" smtClean="0"/>
              <a:t>Schlitzer</a:t>
            </a:r>
            <a:r>
              <a:rPr lang="en-US" i="1" dirty="0"/>
              <a:t>, Reiner, Ocean Data View, </a:t>
            </a:r>
            <a:r>
              <a:rPr lang="en-US" i="1" dirty="0">
                <a:hlinkClick r:id="rId3"/>
              </a:rPr>
              <a:t>http://odv.awi.de</a:t>
            </a:r>
            <a:r>
              <a:rPr lang="en-US" i="1" dirty="0"/>
              <a:t>, 2014.</a:t>
            </a:r>
            <a:endParaRPr lang="fr-BE" i="1" dirty="0"/>
          </a:p>
        </p:txBody>
      </p:sp>
    </p:spTree>
    <p:extLst>
      <p:ext uri="{BB962C8B-B14F-4D97-AF65-F5344CB8AC3E}">
        <p14:creationId xmlns:p14="http://schemas.microsoft.com/office/powerpoint/2010/main" val="266358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0464" y="8405"/>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Example of use case data - Meteorology</a:t>
            </a:r>
            <a:endParaRPr lang="en-GB" sz="2800" dirty="0" smtClean="0">
              <a:solidFill>
                <a:srgbClr val="376092"/>
              </a:solidFill>
              <a:ea typeface="Times New Roman"/>
              <a:cs typeface="Calibri" pitchFamily="34" charset="0"/>
            </a:endParaRPr>
          </a:p>
        </p:txBody>
      </p:sp>
      <p:pic>
        <p:nvPicPr>
          <p:cNvPr id="46" name="Picture 1"/>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47411" y="838200"/>
            <a:ext cx="6172589" cy="50560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923" y="838200"/>
            <a:ext cx="1263955" cy="2083852"/>
          </a:xfrm>
          <a:prstGeom prst="rect">
            <a:avLst/>
          </a:prstGeom>
        </p:spPr>
      </p:pic>
      <p:sp>
        <p:nvSpPr>
          <p:cNvPr id="49" name="TextBox 48"/>
          <p:cNvSpPr txBox="1"/>
          <p:nvPr/>
        </p:nvSpPr>
        <p:spPr>
          <a:xfrm>
            <a:off x="181598" y="2922052"/>
            <a:ext cx="1265814" cy="646331"/>
          </a:xfrm>
          <a:prstGeom prst="rect">
            <a:avLst/>
          </a:prstGeom>
          <a:noFill/>
        </p:spPr>
        <p:txBody>
          <a:bodyPr wrap="square" rtlCol="0">
            <a:spAutoFit/>
          </a:bodyPr>
          <a:lstStyle/>
          <a:p>
            <a:pPr algn="ctr"/>
            <a:r>
              <a:rPr lang="fr-BE" sz="1200" dirty="0" smtClean="0">
                <a:solidFill>
                  <a:srgbClr val="376092"/>
                </a:solidFill>
              </a:rPr>
              <a:t>Jabbeke</a:t>
            </a:r>
          </a:p>
          <a:p>
            <a:pPr algn="ctr"/>
            <a:r>
              <a:rPr lang="fr-BE" sz="1200" dirty="0" smtClean="0">
                <a:solidFill>
                  <a:srgbClr val="376092"/>
                </a:solidFill>
              </a:rPr>
              <a:t>RMI</a:t>
            </a:r>
          </a:p>
          <a:p>
            <a:pPr algn="ctr"/>
            <a:r>
              <a:rPr lang="fr-BE" sz="1200" dirty="0" err="1" smtClean="0">
                <a:solidFill>
                  <a:srgbClr val="376092"/>
                </a:solidFill>
              </a:rPr>
              <a:t>Selex</a:t>
            </a:r>
            <a:r>
              <a:rPr lang="fr-BE" sz="1200" dirty="0" smtClean="0">
                <a:solidFill>
                  <a:srgbClr val="376092"/>
                </a:solidFill>
              </a:rPr>
              <a:t>, 2-pol</a:t>
            </a:r>
            <a:endParaRPr lang="en-US" sz="1200" dirty="0">
              <a:solidFill>
                <a:srgbClr val="376092"/>
              </a:solidFill>
            </a:endParaRPr>
          </a:p>
        </p:txBody>
      </p:sp>
      <p:pic>
        <p:nvPicPr>
          <p:cNvPr id="50"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l="32288" r="35428"/>
          <a:stretch>
            <a:fillRect/>
          </a:stretch>
        </p:blipFill>
        <p:spPr bwMode="auto">
          <a:xfrm>
            <a:off x="7616283" y="1914012"/>
            <a:ext cx="1350262" cy="2217894"/>
          </a:xfrm>
          <a:prstGeom prst="rect">
            <a:avLst/>
          </a:prstGeom>
          <a:noFill/>
          <a:ln w="25560">
            <a:noFill/>
            <a:miter lim="800000"/>
            <a:headEnd/>
            <a:tailEnd/>
          </a:ln>
          <a:effectLst/>
          <a:extLst>
            <a:ext uri="{909E8E84-426E-40DD-AFC4-6F175D3DCCD1}">
              <a14:hiddenFill xmlns:a14="http://schemas.microsoft.com/office/drawing/2010/main">
                <a:blipFill dpi="0" rotWithShape="0">
                  <a:blip/>
                  <a:srcRect l="32288" r="35428"/>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 name="TextBox 50"/>
          <p:cNvSpPr txBox="1"/>
          <p:nvPr/>
        </p:nvSpPr>
        <p:spPr>
          <a:xfrm>
            <a:off x="7616283" y="4131906"/>
            <a:ext cx="1350262" cy="646331"/>
          </a:xfrm>
          <a:prstGeom prst="rect">
            <a:avLst/>
          </a:prstGeom>
          <a:noFill/>
        </p:spPr>
        <p:txBody>
          <a:bodyPr wrap="square" rtlCol="0">
            <a:spAutoFit/>
          </a:bodyPr>
          <a:lstStyle/>
          <a:p>
            <a:pPr algn="ctr"/>
            <a:r>
              <a:rPr lang="fr-BE" sz="1200" dirty="0" err="1" smtClean="0">
                <a:solidFill>
                  <a:srgbClr val="376092"/>
                </a:solidFill>
              </a:rPr>
              <a:t>Wideumont</a:t>
            </a:r>
            <a:endParaRPr lang="fr-BE" sz="1200" dirty="0" smtClean="0">
              <a:solidFill>
                <a:srgbClr val="376092"/>
              </a:solidFill>
            </a:endParaRPr>
          </a:p>
          <a:p>
            <a:pPr algn="ctr"/>
            <a:r>
              <a:rPr lang="fr-BE" sz="1200" dirty="0" smtClean="0">
                <a:solidFill>
                  <a:srgbClr val="376092"/>
                </a:solidFill>
              </a:rPr>
              <a:t>RMI</a:t>
            </a:r>
          </a:p>
          <a:p>
            <a:pPr algn="ctr"/>
            <a:r>
              <a:rPr lang="fr-BE" sz="1200" dirty="0" err="1" smtClean="0">
                <a:solidFill>
                  <a:srgbClr val="376092"/>
                </a:solidFill>
              </a:rPr>
              <a:t>Selex</a:t>
            </a:r>
            <a:r>
              <a:rPr lang="fr-BE" sz="1200" dirty="0" smtClean="0">
                <a:solidFill>
                  <a:srgbClr val="376092"/>
                </a:solidFill>
              </a:rPr>
              <a:t>, 1-pol</a:t>
            </a:r>
            <a:endParaRPr lang="en-US" sz="1200" dirty="0">
              <a:solidFill>
                <a:srgbClr val="376092"/>
              </a:solidFill>
            </a:endParaRPr>
          </a:p>
        </p:txBody>
      </p:sp>
      <p:pic>
        <p:nvPicPr>
          <p:cNvPr id="5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9346" y="3730420"/>
            <a:ext cx="1331110" cy="1720186"/>
          </a:xfrm>
          <a:prstGeom prst="rect">
            <a:avLst/>
          </a:prstGeom>
          <a:noFill/>
          <a:ln w="25200">
            <a:no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 name="TextBox 52"/>
          <p:cNvSpPr txBox="1"/>
          <p:nvPr/>
        </p:nvSpPr>
        <p:spPr>
          <a:xfrm>
            <a:off x="2349346" y="5334000"/>
            <a:ext cx="1331110" cy="830997"/>
          </a:xfrm>
          <a:prstGeom prst="rect">
            <a:avLst/>
          </a:prstGeom>
          <a:solidFill>
            <a:schemeClr val="bg1"/>
          </a:solidFill>
        </p:spPr>
        <p:txBody>
          <a:bodyPr wrap="square" rtlCol="0">
            <a:spAutoFit/>
          </a:bodyPr>
          <a:lstStyle/>
          <a:p>
            <a:pPr algn="ctr"/>
            <a:r>
              <a:rPr lang="fr-BE" sz="1200" dirty="0" smtClean="0">
                <a:solidFill>
                  <a:srgbClr val="376092"/>
                </a:solidFill>
              </a:rPr>
              <a:t>Zaventem</a:t>
            </a:r>
          </a:p>
          <a:p>
            <a:pPr algn="ctr"/>
            <a:r>
              <a:rPr lang="fr-BE" sz="1200" dirty="0" err="1" smtClean="0">
                <a:solidFill>
                  <a:srgbClr val="376092"/>
                </a:solidFill>
              </a:rPr>
              <a:t>Belgocontrol</a:t>
            </a:r>
            <a:endParaRPr lang="fr-BE" sz="1200" dirty="0" smtClean="0">
              <a:solidFill>
                <a:srgbClr val="376092"/>
              </a:solidFill>
            </a:endParaRPr>
          </a:p>
          <a:p>
            <a:pPr algn="ctr"/>
            <a:r>
              <a:rPr lang="fr-BE" sz="1200" dirty="0" err="1" smtClean="0">
                <a:solidFill>
                  <a:srgbClr val="376092"/>
                </a:solidFill>
              </a:rPr>
              <a:t>Radtec-Sigmet</a:t>
            </a:r>
            <a:r>
              <a:rPr lang="fr-BE" sz="1200" dirty="0" smtClean="0">
                <a:solidFill>
                  <a:srgbClr val="376092"/>
                </a:solidFill>
              </a:rPr>
              <a:t>, 1-pol</a:t>
            </a:r>
            <a:endParaRPr lang="en-US" sz="1200" dirty="0">
              <a:solidFill>
                <a:srgbClr val="376092"/>
              </a:solidFill>
            </a:endParaRPr>
          </a:p>
        </p:txBody>
      </p:sp>
      <p:cxnSp>
        <p:nvCxnSpPr>
          <p:cNvPr id="57" name="Straight Connector 56"/>
          <p:cNvCxnSpPr/>
          <p:nvPr/>
        </p:nvCxnSpPr>
        <p:spPr>
          <a:xfrm>
            <a:off x="1295400" y="1752600"/>
            <a:ext cx="2575758" cy="947554"/>
          </a:xfrm>
          <a:prstGeom prst="line">
            <a:avLst/>
          </a:prstGeom>
          <a:ln>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3505200" y="3170843"/>
            <a:ext cx="1092521" cy="1096357"/>
          </a:xfrm>
          <a:prstGeom prst="line">
            <a:avLst/>
          </a:prstGeom>
          <a:ln>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5294332" y="2922052"/>
            <a:ext cx="2554269" cy="911401"/>
          </a:xfrm>
          <a:prstGeom prst="line">
            <a:avLst/>
          </a:prstGeom>
          <a:ln>
            <a:solidFill>
              <a:srgbClr val="FF00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672875" y="841917"/>
            <a:ext cx="2943408" cy="400110"/>
          </a:xfrm>
          <a:prstGeom prst="rect">
            <a:avLst/>
          </a:prstGeom>
          <a:noFill/>
        </p:spPr>
        <p:txBody>
          <a:bodyPr wrap="square" rtlCol="0">
            <a:spAutoFit/>
          </a:bodyPr>
          <a:lstStyle/>
          <a:p>
            <a:pPr algn="r"/>
            <a:r>
              <a:rPr lang="fr-BE" sz="2000" b="1" dirty="0" err="1" smtClean="0">
                <a:solidFill>
                  <a:schemeClr val="bg1"/>
                </a:solidFill>
              </a:rPr>
              <a:t>Belgian</a:t>
            </a:r>
            <a:r>
              <a:rPr lang="fr-BE" sz="2000" b="1" dirty="0" smtClean="0">
                <a:solidFill>
                  <a:schemeClr val="bg1"/>
                </a:solidFill>
              </a:rPr>
              <a:t> radar network</a:t>
            </a:r>
            <a:endParaRPr lang="fr-BE" sz="2000" b="1" dirty="0">
              <a:solidFill>
                <a:schemeClr val="bg1"/>
              </a:solidFill>
            </a:endParaRPr>
          </a:p>
        </p:txBody>
      </p:sp>
    </p:spTree>
    <p:extLst>
      <p:ext uri="{BB962C8B-B14F-4D97-AF65-F5344CB8AC3E}">
        <p14:creationId xmlns:p14="http://schemas.microsoft.com/office/powerpoint/2010/main" val="782528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295400" y="3256435"/>
            <a:ext cx="6400800" cy="2964619"/>
            <a:chOff x="137019" y="2012795"/>
            <a:chExt cx="8886825" cy="4178167"/>
          </a:xfrm>
        </p:grpSpPr>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19" y="2012795"/>
              <a:ext cx="8886825" cy="3924300"/>
            </a:xfrm>
            <a:prstGeom prst="rect">
              <a:avLst/>
            </a:prstGeom>
          </p:spPr>
        </p:pic>
        <p:sp>
          <p:nvSpPr>
            <p:cNvPr id="51" name="TextBox 50"/>
            <p:cNvSpPr txBox="1"/>
            <p:nvPr/>
          </p:nvSpPr>
          <p:spPr>
            <a:xfrm>
              <a:off x="191067" y="5725651"/>
              <a:ext cx="2958384" cy="465311"/>
            </a:xfrm>
            <a:prstGeom prst="rect">
              <a:avLst/>
            </a:prstGeom>
            <a:noFill/>
          </p:spPr>
          <p:txBody>
            <a:bodyPr wrap="none" rtlCol="0">
              <a:spAutoFit/>
            </a:bodyPr>
            <a:lstStyle/>
            <a:p>
              <a:r>
                <a:rPr lang="fr-BE" sz="1200" i="1" dirty="0" err="1" smtClean="0"/>
                <a:t>From</a:t>
              </a:r>
              <a:r>
                <a:rPr lang="fr-BE" sz="1200" i="1" dirty="0" smtClean="0"/>
                <a:t> Daniel Michelson (SMHI)</a:t>
              </a:r>
              <a:endParaRPr lang="fr-BE" sz="1200" i="1" dirty="0"/>
            </a:p>
          </p:txBody>
        </p:sp>
      </p:grpSp>
      <p:sp>
        <p:nvSpPr>
          <p:cNvPr id="9" name="TextBox 8"/>
          <p:cNvSpPr txBox="1"/>
          <p:nvPr/>
        </p:nvSpPr>
        <p:spPr>
          <a:xfrm>
            <a:off x="100464" y="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Example of use case data - Meteorology</a:t>
            </a:r>
            <a:endParaRPr lang="en-GB" sz="2800" dirty="0" smtClean="0">
              <a:solidFill>
                <a:srgbClr val="376092"/>
              </a:solidFill>
              <a:ea typeface="Times New Roman"/>
              <a:cs typeface="Calibri" pitchFamily="34" charset="0"/>
            </a:endParaRPr>
          </a:p>
        </p:txBody>
      </p:sp>
      <p:grpSp>
        <p:nvGrpSpPr>
          <p:cNvPr id="52" name="Group 51"/>
          <p:cNvGrpSpPr/>
          <p:nvPr/>
        </p:nvGrpSpPr>
        <p:grpSpPr>
          <a:xfrm>
            <a:off x="981374" y="599420"/>
            <a:ext cx="7110527" cy="2998659"/>
            <a:chOff x="971674" y="838200"/>
            <a:chExt cx="7110527" cy="2998659"/>
          </a:xfrm>
        </p:grpSpPr>
        <p:sp>
          <p:nvSpPr>
            <p:cNvPr id="18" name="Rectangle 17"/>
            <p:cNvSpPr/>
            <p:nvPr/>
          </p:nvSpPr>
          <p:spPr>
            <a:xfrm>
              <a:off x="971674" y="1334310"/>
              <a:ext cx="1194142" cy="461665"/>
            </a:xfrm>
            <a:prstGeom prst="rect">
              <a:avLst/>
            </a:prstGeom>
          </p:spPr>
          <p:txBody>
            <a:bodyPr wrap="square">
              <a:spAutoFit/>
            </a:bodyPr>
            <a:lstStyle/>
            <a:p>
              <a:pPr algn="ctr"/>
              <a:r>
                <a:rPr lang="en-US" sz="1200" dirty="0" smtClean="0">
                  <a:solidFill>
                    <a:srgbClr val="376092"/>
                  </a:solidFill>
                </a:rPr>
                <a:t>Single </a:t>
              </a:r>
            </a:p>
            <a:p>
              <a:pPr algn="ctr"/>
              <a:r>
                <a:rPr lang="en-US" sz="1200" dirty="0" smtClean="0">
                  <a:solidFill>
                    <a:srgbClr val="376092"/>
                  </a:solidFill>
                </a:rPr>
                <a:t>Radar Images</a:t>
              </a:r>
              <a:endParaRPr lang="en-US" sz="1200" dirty="0">
                <a:solidFill>
                  <a:srgbClr val="376092"/>
                </a:solidFill>
              </a:endParaRPr>
            </a:p>
          </p:txBody>
        </p:sp>
        <p:sp>
          <p:nvSpPr>
            <p:cNvPr id="19" name="Rectangle 18"/>
            <p:cNvSpPr/>
            <p:nvPr/>
          </p:nvSpPr>
          <p:spPr>
            <a:xfrm>
              <a:off x="2962377" y="3161575"/>
              <a:ext cx="1156289" cy="461665"/>
            </a:xfrm>
            <a:prstGeom prst="rect">
              <a:avLst/>
            </a:prstGeom>
          </p:spPr>
          <p:txBody>
            <a:bodyPr wrap="square">
              <a:spAutoFit/>
            </a:bodyPr>
            <a:lstStyle/>
            <a:p>
              <a:pPr algn="ctr"/>
              <a:r>
                <a:rPr lang="en-US" sz="1200" dirty="0" smtClean="0">
                  <a:solidFill>
                    <a:srgbClr val="376092"/>
                  </a:solidFill>
                </a:rPr>
                <a:t>Real-Time</a:t>
              </a:r>
            </a:p>
            <a:p>
              <a:pPr algn="ctr"/>
              <a:r>
                <a:rPr lang="en-US" sz="1200" dirty="0" smtClean="0">
                  <a:solidFill>
                    <a:srgbClr val="376092"/>
                  </a:solidFill>
                </a:rPr>
                <a:t>Return Period</a:t>
              </a:r>
              <a:endParaRPr lang="en-US" sz="1200" dirty="0">
                <a:solidFill>
                  <a:srgbClr val="376092"/>
                </a:solidFill>
              </a:endParaRPr>
            </a:p>
          </p:txBody>
        </p:sp>
        <p:sp>
          <p:nvSpPr>
            <p:cNvPr id="20" name="Rectangle 19"/>
            <p:cNvSpPr/>
            <p:nvPr/>
          </p:nvSpPr>
          <p:spPr>
            <a:xfrm>
              <a:off x="1512193" y="1987939"/>
              <a:ext cx="1191352" cy="461665"/>
            </a:xfrm>
            <a:prstGeom prst="rect">
              <a:avLst/>
            </a:prstGeom>
          </p:spPr>
          <p:txBody>
            <a:bodyPr wrap="none">
              <a:spAutoFit/>
            </a:bodyPr>
            <a:lstStyle/>
            <a:p>
              <a:pPr algn="ctr"/>
              <a:r>
                <a:rPr lang="en-US" sz="1200" dirty="0" smtClean="0">
                  <a:solidFill>
                    <a:srgbClr val="376092"/>
                  </a:solidFill>
                </a:rPr>
                <a:t>Composite</a:t>
              </a:r>
            </a:p>
            <a:p>
              <a:pPr algn="ctr"/>
              <a:r>
                <a:rPr lang="en-US" sz="1200" dirty="0" smtClean="0">
                  <a:solidFill>
                    <a:srgbClr val="376092"/>
                  </a:solidFill>
                </a:rPr>
                <a:t> Radar Images</a:t>
              </a:r>
              <a:endParaRPr lang="en-US" sz="1200" dirty="0">
                <a:solidFill>
                  <a:srgbClr val="376092"/>
                </a:solidFill>
              </a:endParaRPr>
            </a:p>
          </p:txBody>
        </p:sp>
        <p:sp>
          <p:nvSpPr>
            <p:cNvPr id="21" name="Rectangle 20"/>
            <p:cNvSpPr/>
            <p:nvPr/>
          </p:nvSpPr>
          <p:spPr>
            <a:xfrm>
              <a:off x="2760097" y="2266652"/>
              <a:ext cx="1181734" cy="461665"/>
            </a:xfrm>
            <a:prstGeom prst="rect">
              <a:avLst/>
            </a:prstGeom>
          </p:spPr>
          <p:txBody>
            <a:bodyPr wrap="none">
              <a:spAutoFit/>
            </a:bodyPr>
            <a:lstStyle/>
            <a:p>
              <a:pPr algn="ctr"/>
              <a:r>
                <a:rPr lang="en-US" sz="1200" dirty="0" smtClean="0">
                  <a:solidFill>
                    <a:srgbClr val="376092"/>
                  </a:solidFill>
                </a:rPr>
                <a:t>Sliding</a:t>
              </a:r>
            </a:p>
            <a:p>
              <a:pPr algn="ctr"/>
              <a:r>
                <a:rPr lang="en-US" sz="1200" dirty="0" smtClean="0">
                  <a:solidFill>
                    <a:srgbClr val="376092"/>
                  </a:solidFill>
                </a:rPr>
                <a:t>Accumulations</a:t>
              </a:r>
              <a:endParaRPr lang="en-US" sz="1200" dirty="0">
                <a:solidFill>
                  <a:srgbClr val="376092"/>
                </a:solidFill>
              </a:endParaRPr>
            </a:p>
          </p:txBody>
        </p:sp>
        <p:sp>
          <p:nvSpPr>
            <p:cNvPr id="22" name="Rectangle 21"/>
            <p:cNvSpPr/>
            <p:nvPr/>
          </p:nvSpPr>
          <p:spPr>
            <a:xfrm>
              <a:off x="4984804" y="3247882"/>
              <a:ext cx="747320" cy="276999"/>
            </a:xfrm>
            <a:prstGeom prst="rect">
              <a:avLst/>
            </a:prstGeom>
          </p:spPr>
          <p:txBody>
            <a:bodyPr wrap="none">
              <a:spAutoFit/>
            </a:bodyPr>
            <a:lstStyle/>
            <a:p>
              <a:pPr algn="ctr"/>
              <a:r>
                <a:rPr lang="en-US" sz="1200" dirty="0" err="1" smtClean="0">
                  <a:solidFill>
                    <a:srgbClr val="376092"/>
                  </a:solidFill>
                </a:rPr>
                <a:t>Echotop</a:t>
              </a:r>
              <a:endParaRPr lang="en-US" sz="1200" dirty="0">
                <a:solidFill>
                  <a:srgbClr val="376092"/>
                </a:solidFill>
              </a:endParaRPr>
            </a:p>
          </p:txBody>
        </p:sp>
        <p:sp>
          <p:nvSpPr>
            <p:cNvPr id="23" name="Rectangle 22"/>
            <p:cNvSpPr/>
            <p:nvPr/>
          </p:nvSpPr>
          <p:spPr>
            <a:xfrm>
              <a:off x="4036555" y="2315392"/>
              <a:ext cx="966931" cy="461665"/>
            </a:xfrm>
            <a:prstGeom prst="rect">
              <a:avLst/>
            </a:prstGeom>
          </p:spPr>
          <p:txBody>
            <a:bodyPr wrap="none">
              <a:spAutoFit/>
            </a:bodyPr>
            <a:lstStyle/>
            <a:p>
              <a:pPr algn="ctr"/>
              <a:r>
                <a:rPr lang="en-US" sz="1200" dirty="0" smtClean="0">
                  <a:solidFill>
                    <a:srgbClr val="376092"/>
                  </a:solidFill>
                </a:rPr>
                <a:t>Specialized</a:t>
              </a:r>
            </a:p>
            <a:p>
              <a:pPr algn="ctr"/>
              <a:r>
                <a:rPr lang="en-US" sz="1200" dirty="0" smtClean="0">
                  <a:solidFill>
                    <a:srgbClr val="376092"/>
                  </a:solidFill>
                </a:rPr>
                <a:t>Products</a:t>
              </a:r>
              <a:endParaRPr lang="en-US" sz="1200" dirty="0">
                <a:solidFill>
                  <a:srgbClr val="376092"/>
                </a:solidFill>
              </a:endParaRPr>
            </a:p>
          </p:txBody>
        </p:sp>
        <p:sp>
          <p:nvSpPr>
            <p:cNvPr id="24" name="Rectangle 23"/>
            <p:cNvSpPr/>
            <p:nvPr/>
          </p:nvSpPr>
          <p:spPr>
            <a:xfrm>
              <a:off x="4984804" y="2035819"/>
              <a:ext cx="2169765" cy="461665"/>
            </a:xfrm>
            <a:prstGeom prst="rect">
              <a:avLst/>
            </a:prstGeom>
          </p:spPr>
          <p:txBody>
            <a:bodyPr wrap="square">
              <a:spAutoFit/>
            </a:bodyPr>
            <a:lstStyle/>
            <a:p>
              <a:pPr algn="ctr"/>
              <a:r>
                <a:rPr lang="en-US" sz="1200" dirty="0" smtClean="0">
                  <a:solidFill>
                    <a:srgbClr val="376092"/>
                  </a:solidFill>
                </a:rPr>
                <a:t>Daily &amp; Hourly</a:t>
              </a:r>
            </a:p>
            <a:p>
              <a:pPr algn="ctr"/>
              <a:r>
                <a:rPr lang="en-US" sz="1200" dirty="0" smtClean="0">
                  <a:solidFill>
                    <a:srgbClr val="376092"/>
                  </a:solidFill>
                </a:rPr>
                <a:t>Precipitation Accumulations</a:t>
              </a:r>
              <a:endParaRPr lang="en-US" sz="1200" dirty="0">
                <a:solidFill>
                  <a:srgbClr val="376092"/>
                </a:solidFill>
              </a:endParaRPr>
            </a:p>
          </p:txBody>
        </p:sp>
        <p:sp>
          <p:nvSpPr>
            <p:cNvPr id="25" name="Rectangle 24"/>
            <p:cNvSpPr/>
            <p:nvPr/>
          </p:nvSpPr>
          <p:spPr>
            <a:xfrm>
              <a:off x="4152525" y="3375194"/>
              <a:ext cx="832279" cy="461665"/>
            </a:xfrm>
            <a:prstGeom prst="rect">
              <a:avLst/>
            </a:prstGeom>
          </p:spPr>
          <p:txBody>
            <a:bodyPr wrap="none">
              <a:spAutoFit/>
            </a:bodyPr>
            <a:lstStyle/>
            <a:p>
              <a:pPr algn="ctr"/>
              <a:r>
                <a:rPr lang="en-US" sz="1200" dirty="0" smtClean="0">
                  <a:solidFill>
                    <a:srgbClr val="376092"/>
                  </a:solidFill>
                </a:rPr>
                <a:t>Hail </a:t>
              </a:r>
            </a:p>
            <a:p>
              <a:pPr algn="ctr"/>
              <a:r>
                <a:rPr lang="en-US" sz="1200" dirty="0" smtClean="0">
                  <a:solidFill>
                    <a:srgbClr val="376092"/>
                  </a:solidFill>
                </a:rPr>
                <a:t>Detection</a:t>
              </a:r>
              <a:endParaRPr lang="en-US" sz="1200" dirty="0">
                <a:solidFill>
                  <a:srgbClr val="376092"/>
                </a:solidFill>
              </a:endParaRPr>
            </a:p>
          </p:txBody>
        </p:sp>
        <p:cxnSp>
          <p:nvCxnSpPr>
            <p:cNvPr id="26" name="Straight Arrow Connector 25"/>
            <p:cNvCxnSpPr/>
            <p:nvPr/>
          </p:nvCxnSpPr>
          <p:spPr>
            <a:xfrm flipH="1">
              <a:off x="2057400" y="1334310"/>
              <a:ext cx="702697" cy="1312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3405648" y="1595389"/>
              <a:ext cx="204462" cy="695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23" idx="0"/>
            </p:cNvCxnSpPr>
            <p:nvPr/>
          </p:nvCxnSpPr>
          <p:spPr>
            <a:xfrm>
              <a:off x="4480894" y="1610741"/>
              <a:ext cx="39127" cy="704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078497" y="1399926"/>
              <a:ext cx="723260" cy="210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362904" y="1565142"/>
              <a:ext cx="369220" cy="5104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2514600" y="1517572"/>
              <a:ext cx="642294" cy="5580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781892" y="2827338"/>
              <a:ext cx="405824" cy="426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520021" y="2900250"/>
              <a:ext cx="11767" cy="4749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918842" y="2818067"/>
              <a:ext cx="399648" cy="429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6097451" y="2532615"/>
              <a:ext cx="372823" cy="439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6019800" y="2931142"/>
              <a:ext cx="2062401" cy="461665"/>
            </a:xfrm>
            <a:prstGeom prst="rect">
              <a:avLst/>
            </a:prstGeom>
          </p:spPr>
          <p:txBody>
            <a:bodyPr wrap="square">
              <a:spAutoFit/>
            </a:bodyPr>
            <a:lstStyle/>
            <a:p>
              <a:pPr algn="ctr"/>
              <a:r>
                <a:rPr lang="en-US" sz="1200" dirty="0" smtClean="0">
                  <a:solidFill>
                    <a:srgbClr val="376092"/>
                  </a:solidFill>
                </a:rPr>
                <a:t>Basin-averaged Precipitation Accumulation</a:t>
              </a:r>
              <a:endParaRPr lang="en-US" sz="1200" dirty="0">
                <a:solidFill>
                  <a:srgbClr val="376092"/>
                </a:solidFill>
              </a:endParaRPr>
            </a:p>
          </p:txBody>
        </p:sp>
        <p:sp>
          <p:nvSpPr>
            <p:cNvPr id="37" name="Rectangle 36"/>
            <p:cNvSpPr/>
            <p:nvPr/>
          </p:nvSpPr>
          <p:spPr>
            <a:xfrm>
              <a:off x="6636889" y="1484531"/>
              <a:ext cx="828222" cy="461665"/>
            </a:xfrm>
            <a:prstGeom prst="rect">
              <a:avLst/>
            </a:prstGeom>
          </p:spPr>
          <p:txBody>
            <a:bodyPr wrap="square">
              <a:spAutoFit/>
            </a:bodyPr>
            <a:lstStyle/>
            <a:p>
              <a:pPr algn="ctr"/>
              <a:r>
                <a:rPr lang="en-US" sz="1200" dirty="0" smtClean="0">
                  <a:solidFill>
                    <a:srgbClr val="376092"/>
                  </a:solidFill>
                </a:rPr>
                <a:t>Wind </a:t>
              </a:r>
            </a:p>
            <a:p>
              <a:pPr algn="ctr"/>
              <a:r>
                <a:rPr lang="en-US" sz="1200" dirty="0" smtClean="0">
                  <a:solidFill>
                    <a:srgbClr val="376092"/>
                  </a:solidFill>
                </a:rPr>
                <a:t>Profile</a:t>
              </a:r>
              <a:endParaRPr lang="en-US" sz="1200" dirty="0">
                <a:solidFill>
                  <a:srgbClr val="376092"/>
                </a:solidFill>
              </a:endParaRPr>
            </a:p>
          </p:txBody>
        </p:sp>
        <p:sp>
          <p:nvSpPr>
            <p:cNvPr id="38" name="Rectangle 37"/>
            <p:cNvSpPr/>
            <p:nvPr/>
          </p:nvSpPr>
          <p:spPr>
            <a:xfrm>
              <a:off x="2703545" y="838200"/>
              <a:ext cx="3374952" cy="646331"/>
            </a:xfrm>
            <a:prstGeom prst="rect">
              <a:avLst/>
            </a:prstGeom>
          </p:spPr>
          <p:txBody>
            <a:bodyPr wrap="square">
              <a:spAutoFit/>
            </a:bodyPr>
            <a:lstStyle/>
            <a:p>
              <a:pPr algn="ctr"/>
              <a:r>
                <a:rPr lang="en-US" sz="1800" b="1" dirty="0" smtClean="0">
                  <a:solidFill>
                    <a:srgbClr val="376092"/>
                  </a:solidFill>
                </a:rPr>
                <a:t>Raw Radar Data</a:t>
              </a:r>
            </a:p>
            <a:p>
              <a:pPr algn="ctr"/>
              <a:r>
                <a:rPr lang="en-US" sz="1800" b="1" dirty="0" smtClean="0">
                  <a:solidFill>
                    <a:srgbClr val="376092"/>
                  </a:solidFill>
                </a:rPr>
                <a:t>reflectivity &amp; radial velocity</a:t>
              </a:r>
              <a:endParaRPr lang="en-US" sz="1800" b="1" dirty="0">
                <a:solidFill>
                  <a:srgbClr val="376092"/>
                </a:solidFill>
              </a:endParaRPr>
            </a:p>
          </p:txBody>
        </p:sp>
      </p:grpSp>
    </p:spTree>
    <p:extLst>
      <p:ext uri="{BB962C8B-B14F-4D97-AF65-F5344CB8AC3E}">
        <p14:creationId xmlns:p14="http://schemas.microsoft.com/office/powerpoint/2010/main" val="1173966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0464" y="76200"/>
            <a:ext cx="8959937" cy="523220"/>
          </a:xfrm>
          <a:prstGeom prst="rect">
            <a:avLst/>
          </a:prstGeom>
          <a:noFill/>
        </p:spPr>
        <p:txBody>
          <a:bodyPr wrap="square" rtlCol="0">
            <a:spAutoFit/>
          </a:bodyPr>
          <a:lstStyle/>
          <a:p>
            <a:pPr>
              <a:spcAft>
                <a:spcPts val="600"/>
              </a:spcAft>
            </a:pPr>
            <a:r>
              <a:rPr lang="en-US" sz="2800" b="1" dirty="0" smtClean="0">
                <a:solidFill>
                  <a:srgbClr val="376092"/>
                </a:solidFill>
                <a:latin typeface="Arial"/>
              </a:rPr>
              <a:t>Example of use case data - Meteorology</a:t>
            </a:r>
            <a:endParaRPr lang="en-GB" sz="2800" dirty="0" smtClean="0">
              <a:solidFill>
                <a:srgbClr val="376092"/>
              </a:solidFill>
              <a:ea typeface="Times New Roman"/>
              <a:cs typeface="Calibri" pitchFamily="34" charset="0"/>
            </a:endParaRPr>
          </a:p>
        </p:txBody>
      </p:sp>
      <p:pic>
        <p:nvPicPr>
          <p:cNvPr id="38" name="Picture 2" descr="N:\archive\Laurent\GIFMERGE\PROVI\2013072622450300dBR.sr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6752"/>
            <a:ext cx="6645013" cy="4896544"/>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15"/>
          <p:cNvGrpSpPr/>
          <p:nvPr/>
        </p:nvGrpSpPr>
        <p:grpSpPr>
          <a:xfrm>
            <a:off x="4644008" y="1465462"/>
            <a:ext cx="2870182" cy="3691730"/>
            <a:chOff x="4644008" y="1465462"/>
            <a:chExt cx="2870182" cy="3691730"/>
          </a:xfrm>
        </p:grpSpPr>
        <p:pic>
          <p:nvPicPr>
            <p:cNvPr id="40" name="Picture 2" descr="N:\archive\Laurent\GIFMERGE\PROVI\2013072622450300dBR.sri.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3503" r="36108" b="17388"/>
            <a:stretch/>
          </p:blipFill>
          <p:spPr bwMode="auto">
            <a:xfrm>
              <a:off x="5220072" y="1465462"/>
              <a:ext cx="2294118" cy="232532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flipH="1">
              <a:off x="4644008" y="1465462"/>
              <a:ext cx="576064" cy="311566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148064" y="3790789"/>
              <a:ext cx="2366126" cy="13664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4644008" y="4581128"/>
            <a:ext cx="50405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28575">
                <a:solidFill>
                  <a:schemeClr val="tx1"/>
                </a:solidFill>
              </a:ln>
            </a:endParaRPr>
          </a:p>
        </p:txBody>
      </p:sp>
      <p:grpSp>
        <p:nvGrpSpPr>
          <p:cNvPr id="44" name="Group 6"/>
          <p:cNvGrpSpPr/>
          <p:nvPr/>
        </p:nvGrpSpPr>
        <p:grpSpPr>
          <a:xfrm>
            <a:off x="107504" y="1429907"/>
            <a:ext cx="4269605" cy="3025275"/>
            <a:chOff x="107504" y="1429907"/>
            <a:chExt cx="4269605" cy="3025275"/>
          </a:xfrm>
        </p:grpSpPr>
        <p:sp>
          <p:nvSpPr>
            <p:cNvPr id="45" name="TextBox 44"/>
            <p:cNvSpPr txBox="1"/>
            <p:nvPr/>
          </p:nvSpPr>
          <p:spPr>
            <a:xfrm>
              <a:off x="107504" y="3501008"/>
              <a:ext cx="684803" cy="369332"/>
            </a:xfrm>
            <a:prstGeom prst="rect">
              <a:avLst/>
            </a:prstGeom>
            <a:noFill/>
          </p:spPr>
          <p:txBody>
            <a:bodyPr wrap="none" rtlCol="0">
              <a:spAutoFit/>
            </a:bodyPr>
            <a:lstStyle/>
            <a:p>
              <a:r>
                <a:rPr lang="fr-BE" dirty="0" smtClean="0"/>
                <a:t>2 km</a:t>
              </a:r>
              <a:endParaRPr lang="fr-BE" dirty="0"/>
            </a:p>
          </p:txBody>
        </p:sp>
        <p:sp>
          <p:nvSpPr>
            <p:cNvPr id="46" name="TextBox 45"/>
            <p:cNvSpPr txBox="1"/>
            <p:nvPr/>
          </p:nvSpPr>
          <p:spPr>
            <a:xfrm>
              <a:off x="142781" y="1804174"/>
              <a:ext cx="684803" cy="369332"/>
            </a:xfrm>
            <a:prstGeom prst="rect">
              <a:avLst/>
            </a:prstGeom>
            <a:noFill/>
          </p:spPr>
          <p:txBody>
            <a:bodyPr wrap="none" rtlCol="0">
              <a:spAutoFit/>
            </a:bodyPr>
            <a:lstStyle/>
            <a:p>
              <a:r>
                <a:rPr lang="fr-BE" dirty="0"/>
                <a:t>8</a:t>
              </a:r>
              <a:r>
                <a:rPr lang="fr-BE" dirty="0" smtClean="0"/>
                <a:t> km</a:t>
              </a:r>
              <a:endParaRPr lang="fr-BE" dirty="0"/>
            </a:p>
          </p:txBody>
        </p:sp>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7578" r="33386" b="41861"/>
            <a:stretch/>
          </p:blipFill>
          <p:spPr>
            <a:xfrm flipH="1">
              <a:off x="819885" y="1429907"/>
              <a:ext cx="3395962" cy="2846058"/>
            </a:xfrm>
            <a:prstGeom prst="rect">
              <a:avLst/>
            </a:prstGeom>
            <a:ln>
              <a:solidFill>
                <a:schemeClr val="accent6"/>
              </a:solidFill>
            </a:ln>
          </p:spPr>
        </p:pic>
        <p:sp>
          <p:nvSpPr>
            <p:cNvPr id="48" name="TextBox 47"/>
            <p:cNvSpPr txBox="1"/>
            <p:nvPr/>
          </p:nvSpPr>
          <p:spPr>
            <a:xfrm>
              <a:off x="659424" y="4064648"/>
              <a:ext cx="320922" cy="369332"/>
            </a:xfrm>
            <a:prstGeom prst="rect">
              <a:avLst/>
            </a:prstGeom>
            <a:solidFill>
              <a:schemeClr val="tx2"/>
            </a:solidFill>
          </p:spPr>
          <p:txBody>
            <a:bodyPr wrap="none" rtlCol="0">
              <a:spAutoFit/>
            </a:bodyPr>
            <a:lstStyle/>
            <a:p>
              <a:r>
                <a:rPr lang="fr-BE" dirty="0" smtClean="0">
                  <a:solidFill>
                    <a:srgbClr val="FFFF00"/>
                  </a:solidFill>
                </a:rPr>
                <a:t>A</a:t>
              </a:r>
              <a:endParaRPr lang="fr-BE" dirty="0">
                <a:solidFill>
                  <a:srgbClr val="FFFF00"/>
                </a:solidFill>
              </a:endParaRPr>
            </a:p>
          </p:txBody>
        </p:sp>
        <p:sp>
          <p:nvSpPr>
            <p:cNvPr id="49" name="TextBox 48"/>
            <p:cNvSpPr txBox="1"/>
            <p:nvPr/>
          </p:nvSpPr>
          <p:spPr>
            <a:xfrm>
              <a:off x="4054585" y="4085850"/>
              <a:ext cx="322524" cy="369332"/>
            </a:xfrm>
            <a:prstGeom prst="rect">
              <a:avLst/>
            </a:prstGeom>
            <a:solidFill>
              <a:schemeClr val="tx2"/>
            </a:solidFill>
          </p:spPr>
          <p:txBody>
            <a:bodyPr wrap="none" rtlCol="0">
              <a:spAutoFit/>
            </a:bodyPr>
            <a:lstStyle/>
            <a:p>
              <a:r>
                <a:rPr lang="fr-BE" b="1" dirty="0">
                  <a:solidFill>
                    <a:srgbClr val="FFFF00"/>
                  </a:solidFill>
                </a:rPr>
                <a:t>B</a:t>
              </a:r>
            </a:p>
          </p:txBody>
        </p:sp>
        <p:cxnSp>
          <p:nvCxnSpPr>
            <p:cNvPr id="50" name="Straight Connector 49"/>
            <p:cNvCxnSpPr/>
            <p:nvPr/>
          </p:nvCxnSpPr>
          <p:spPr>
            <a:xfrm flipH="1">
              <a:off x="819885" y="3717032"/>
              <a:ext cx="332006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27584" y="3140968"/>
              <a:ext cx="332006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827584" y="2564904"/>
              <a:ext cx="332006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19885" y="1988840"/>
              <a:ext cx="332006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55576" y="1465462"/>
              <a:ext cx="0" cy="25396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61796" y="2673328"/>
              <a:ext cx="1018227" cy="369332"/>
            </a:xfrm>
            <a:prstGeom prst="rect">
              <a:avLst/>
            </a:prstGeom>
            <a:noFill/>
          </p:spPr>
          <p:txBody>
            <a:bodyPr wrap="none" rtlCol="0">
              <a:spAutoFit/>
            </a:bodyPr>
            <a:lstStyle/>
            <a:p>
              <a:r>
                <a:rPr lang="fr-BE" dirty="0" smtClean="0"/>
                <a:t>Altitude</a:t>
              </a:r>
              <a:endParaRPr lang="fr-BE" dirty="0"/>
            </a:p>
          </p:txBody>
        </p:sp>
      </p:grpSp>
      <p:grpSp>
        <p:nvGrpSpPr>
          <p:cNvPr id="2" name="Group 1"/>
          <p:cNvGrpSpPr/>
          <p:nvPr/>
        </p:nvGrpSpPr>
        <p:grpSpPr>
          <a:xfrm>
            <a:off x="5584896" y="2204864"/>
            <a:ext cx="1003328" cy="1368152"/>
            <a:chOff x="5584896" y="2204864"/>
            <a:chExt cx="1003328" cy="1368152"/>
          </a:xfrm>
        </p:grpSpPr>
        <p:cxnSp>
          <p:nvCxnSpPr>
            <p:cNvPr id="56" name="Straight Connector 55"/>
            <p:cNvCxnSpPr/>
            <p:nvPr/>
          </p:nvCxnSpPr>
          <p:spPr>
            <a:xfrm flipH="1">
              <a:off x="5905818" y="2389530"/>
              <a:ext cx="521144" cy="814154"/>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584896" y="3203684"/>
              <a:ext cx="320922" cy="369332"/>
            </a:xfrm>
            <a:prstGeom prst="rect">
              <a:avLst/>
            </a:prstGeom>
            <a:solidFill>
              <a:schemeClr val="tx2"/>
            </a:solidFill>
          </p:spPr>
          <p:txBody>
            <a:bodyPr wrap="none" rtlCol="0">
              <a:spAutoFit/>
            </a:bodyPr>
            <a:lstStyle/>
            <a:p>
              <a:r>
                <a:rPr lang="fr-BE" dirty="0" smtClean="0">
                  <a:solidFill>
                    <a:srgbClr val="FFFF00"/>
                  </a:solidFill>
                </a:rPr>
                <a:t>A</a:t>
              </a:r>
              <a:endParaRPr lang="fr-BE" dirty="0">
                <a:solidFill>
                  <a:srgbClr val="FFFF00"/>
                </a:solidFill>
              </a:endParaRPr>
            </a:p>
          </p:txBody>
        </p:sp>
        <p:sp>
          <p:nvSpPr>
            <p:cNvPr id="59" name="TextBox 58"/>
            <p:cNvSpPr txBox="1"/>
            <p:nvPr/>
          </p:nvSpPr>
          <p:spPr>
            <a:xfrm>
              <a:off x="6265700" y="2204864"/>
              <a:ext cx="322524" cy="369332"/>
            </a:xfrm>
            <a:prstGeom prst="rect">
              <a:avLst/>
            </a:prstGeom>
            <a:solidFill>
              <a:schemeClr val="tx2"/>
            </a:solidFill>
          </p:spPr>
          <p:txBody>
            <a:bodyPr wrap="none" rtlCol="0">
              <a:spAutoFit/>
            </a:bodyPr>
            <a:lstStyle/>
            <a:p>
              <a:r>
                <a:rPr lang="fr-BE" b="1" dirty="0">
                  <a:solidFill>
                    <a:srgbClr val="FFFF00"/>
                  </a:solidFill>
                </a:rPr>
                <a:t>B</a:t>
              </a:r>
            </a:p>
          </p:txBody>
        </p:sp>
      </p:grpSp>
      <p:sp>
        <p:nvSpPr>
          <p:cNvPr id="3" name="TextBox 2"/>
          <p:cNvSpPr txBox="1"/>
          <p:nvPr/>
        </p:nvSpPr>
        <p:spPr>
          <a:xfrm>
            <a:off x="2421729" y="618977"/>
            <a:ext cx="3696018" cy="461665"/>
          </a:xfrm>
          <a:prstGeom prst="rect">
            <a:avLst/>
          </a:prstGeom>
          <a:noFill/>
        </p:spPr>
        <p:txBody>
          <a:bodyPr wrap="square" rtlCol="0">
            <a:spAutoFit/>
          </a:bodyPr>
          <a:lstStyle/>
          <a:p>
            <a:pPr algn="ctr"/>
            <a:r>
              <a:rPr lang="fr-BE" sz="2400" dirty="0" smtClean="0">
                <a:solidFill>
                  <a:srgbClr val="376092"/>
                </a:solidFill>
              </a:rPr>
              <a:t>Convective </a:t>
            </a:r>
            <a:r>
              <a:rPr lang="fr-BE" sz="2400" dirty="0" err="1" smtClean="0">
                <a:solidFill>
                  <a:srgbClr val="376092"/>
                </a:solidFill>
              </a:rPr>
              <a:t>storm</a:t>
            </a:r>
            <a:r>
              <a:rPr lang="fr-BE" sz="2400" dirty="0" smtClean="0">
                <a:solidFill>
                  <a:srgbClr val="376092"/>
                </a:solidFill>
              </a:rPr>
              <a:t> </a:t>
            </a:r>
            <a:r>
              <a:rPr lang="fr-BE" sz="2400" dirty="0" err="1" smtClean="0">
                <a:solidFill>
                  <a:srgbClr val="376092"/>
                </a:solidFill>
              </a:rPr>
              <a:t>cell</a:t>
            </a:r>
            <a:endParaRPr lang="fr-BE" sz="2400" dirty="0">
              <a:solidFill>
                <a:srgbClr val="376092"/>
              </a:solidFill>
            </a:endParaRPr>
          </a:p>
        </p:txBody>
      </p:sp>
      <p:sp>
        <p:nvSpPr>
          <p:cNvPr id="5" name="TextBox 4"/>
          <p:cNvSpPr txBox="1"/>
          <p:nvPr/>
        </p:nvSpPr>
        <p:spPr>
          <a:xfrm>
            <a:off x="7832637" y="5177265"/>
            <a:ext cx="1006563" cy="954107"/>
          </a:xfrm>
          <a:prstGeom prst="rect">
            <a:avLst/>
          </a:prstGeom>
          <a:noFill/>
        </p:spPr>
        <p:txBody>
          <a:bodyPr wrap="square" rtlCol="0">
            <a:spAutoFit/>
          </a:bodyPr>
          <a:lstStyle/>
          <a:p>
            <a:r>
              <a:rPr lang="fr-BE" i="1" dirty="0" err="1" smtClean="0">
                <a:solidFill>
                  <a:srgbClr val="376092"/>
                </a:solidFill>
              </a:rPr>
              <a:t>Courtesy</a:t>
            </a:r>
            <a:r>
              <a:rPr lang="fr-BE" i="1" dirty="0" smtClean="0">
                <a:solidFill>
                  <a:srgbClr val="376092"/>
                </a:solidFill>
              </a:rPr>
              <a:t> </a:t>
            </a:r>
            <a:r>
              <a:rPr lang="fr-BE" i="1" dirty="0" err="1" smtClean="0">
                <a:solidFill>
                  <a:srgbClr val="376092"/>
                </a:solidFill>
              </a:rPr>
              <a:t>Maryna</a:t>
            </a:r>
            <a:r>
              <a:rPr lang="fr-BE" i="1" dirty="0" smtClean="0">
                <a:solidFill>
                  <a:srgbClr val="376092"/>
                </a:solidFill>
              </a:rPr>
              <a:t> </a:t>
            </a:r>
            <a:r>
              <a:rPr lang="fr-BE" i="1" dirty="0" err="1" smtClean="0">
                <a:solidFill>
                  <a:srgbClr val="376092"/>
                </a:solidFill>
              </a:rPr>
              <a:t>Lukach</a:t>
            </a:r>
            <a:r>
              <a:rPr lang="fr-BE" i="1" dirty="0" smtClean="0">
                <a:solidFill>
                  <a:srgbClr val="376092"/>
                </a:solidFill>
              </a:rPr>
              <a:t>,</a:t>
            </a:r>
          </a:p>
          <a:p>
            <a:r>
              <a:rPr lang="fr-BE" i="1" dirty="0" smtClean="0">
                <a:solidFill>
                  <a:srgbClr val="376092"/>
                </a:solidFill>
              </a:rPr>
              <a:t>RMI</a:t>
            </a:r>
            <a:endParaRPr lang="fr-BE" i="1" dirty="0">
              <a:solidFill>
                <a:srgbClr val="376092"/>
              </a:solidFill>
            </a:endParaRPr>
          </a:p>
        </p:txBody>
      </p:sp>
    </p:spTree>
    <p:extLst>
      <p:ext uri="{BB962C8B-B14F-4D97-AF65-F5344CB8AC3E}">
        <p14:creationId xmlns:p14="http://schemas.microsoft.com/office/powerpoint/2010/main" val="164750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500"/>
                                        <p:tgtEl>
                                          <p:spTgt spid="4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5707</TotalTime>
  <Words>1228</Words>
  <Application>Microsoft Office PowerPoint</Application>
  <PresentationFormat>On-screen Show (4:3)</PresentationFormat>
  <Paragraphs>216</Paragraphs>
  <Slides>23</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Custom Design</vt:lpstr>
      <vt:lpstr>1_Custom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BIRA-IASB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De Rudder</dc:creator>
  <cp:lastModifiedBy>Anne De Rudder</cp:lastModifiedBy>
  <cp:revision>531</cp:revision>
  <cp:lastPrinted>2013-06-21T18:00:34Z</cp:lastPrinted>
  <dcterms:created xsi:type="dcterms:W3CDTF">2010-06-16T14:29:05Z</dcterms:created>
  <dcterms:modified xsi:type="dcterms:W3CDTF">2014-06-16T16:15:55Z</dcterms:modified>
</cp:coreProperties>
</file>