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17"/>
  </p:notesMasterIdLst>
  <p:sldIdLst>
    <p:sldId id="258" r:id="rId3"/>
    <p:sldId id="283" r:id="rId4"/>
    <p:sldId id="276" r:id="rId5"/>
    <p:sldId id="290" r:id="rId6"/>
    <p:sldId id="282" r:id="rId7"/>
    <p:sldId id="295" r:id="rId8"/>
    <p:sldId id="294" r:id="rId9"/>
    <p:sldId id="292" r:id="rId10"/>
    <p:sldId id="296" r:id="rId11"/>
    <p:sldId id="297" r:id="rId12"/>
    <p:sldId id="293" r:id="rId13"/>
    <p:sldId id="299" r:id="rId14"/>
    <p:sldId id="298" r:id="rId15"/>
    <p:sldId id="286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99CCFF"/>
    <a:srgbClr val="000000"/>
    <a:srgbClr val="CC66FF"/>
    <a:srgbClr val="FF3399"/>
    <a:srgbClr val="FF0066"/>
    <a:srgbClr val="FF3300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1" autoAdjust="0"/>
    <p:restoredTop sz="99821" autoAdjust="0"/>
  </p:normalViewPr>
  <p:slideViewPr>
    <p:cSldViewPr>
      <p:cViewPr varScale="1">
        <p:scale>
          <a:sx n="73" d="100"/>
          <a:sy n="73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067EC00F-892C-4999-B325-489891D34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595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107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2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836613"/>
            <a:ext cx="1982787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5795963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631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793115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8893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975" y="1600200"/>
            <a:ext cx="38893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45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793115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xmlns="" val="421292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07ADF6-7A97-43BE-A045-901337C5DCC3}" type="datetimeFigureOut">
              <a:rPr lang="en-US"/>
              <a:pPr>
                <a:defRPr/>
              </a:pPr>
              <a:t>9/21/2013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BD7BD9-FECE-4A17-A230-385A98150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162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0ED4-E38A-403E-9F2A-B8EC2FCE7875}" type="datetimeFigureOut">
              <a:rPr lang="en-US"/>
              <a:pPr>
                <a:defRPr/>
              </a:pPr>
              <a:t>9/21/2013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EBD7-0B17-4773-81DD-181B938ED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034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79FF1-3094-4DB2-BA69-C5890A2F5DA8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26520-5BA1-4651-9AC7-24EDFB00A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197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55EAF6-CA11-4588-9BA9-9845505B7BC8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B7F97-FB95-404B-B71F-1AB830E30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8583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C41A0C-BF3A-4915-96ED-D170A3C15395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B8289A-7F3A-459D-BDC7-8FD592266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5878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2EA5EA-69C8-467E-9BEE-C4586BBD2310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D57013-0409-4973-B8BB-973ADD24C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0985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900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3E98-B361-4773-8DC2-881673006BE5}" type="datetimeFigureOut">
              <a:rPr lang="en-US"/>
              <a:pPr>
                <a:defRPr/>
              </a:pPr>
              <a:t>9/21/2013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2071-846B-4972-962B-17F0C9EFD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522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68DEBE-2D95-4ED0-AFE5-6F54BBEE1F1E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928EF0-2944-40FC-9EEA-FCEE4DC35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691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5B58715-9BC1-4200-A5D5-342D440AFC0D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9496EC-6D5F-4CCC-B06D-59050875B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790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93625-0C10-4B79-8FE5-643E0C9BFE2D}" type="datetimeFigureOut">
              <a:rPr lang="en-US"/>
              <a:pPr>
                <a:defRPr/>
              </a:pPr>
              <a:t>9/21/2013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75E5-7E2D-4FC5-B5D1-B3B7057DD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888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60B6-0DA6-4374-B55E-18E8F185A0CB}" type="datetimeFigureOut">
              <a:rPr lang="en-US"/>
              <a:pPr>
                <a:defRPr/>
              </a:pPr>
              <a:t>9/21/2013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3F54-3A17-4BFA-B5CF-67FD69092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83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0561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975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035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72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53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5261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002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4663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7931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9311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3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533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3"/>
          <p:cNvSpPr>
            <a:spLocks noChangeArrowheads="1"/>
          </p:cNvSpPr>
          <p:nvPr/>
        </p:nvSpPr>
        <p:spPr bwMode="auto">
          <a:xfrm>
            <a:off x="5029200" y="6324600"/>
            <a:ext cx="3505200" cy="381000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50000">
                <a:srgbClr val="91B5FF"/>
              </a:gs>
              <a:gs pos="100000">
                <a:srgbClr val="66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5105400" y="6384925"/>
            <a:ext cx="34290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000" b="1" smtClean="0">
                <a:solidFill>
                  <a:srgbClr val="FF3300"/>
                </a:solidFill>
                <a:latin typeface="Arial" charset="0"/>
              </a:rPr>
              <a:t>O3sonde DQA Workshop, Boulder, 18-19/10/2011</a:t>
            </a:r>
            <a:endParaRPr lang="en-US" sz="1000" b="1" smtClean="0">
              <a:solidFill>
                <a:srgbClr val="FF33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000">
          <a:solidFill>
            <a:srgbClr val="6699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ü"/>
        <a:defRPr sz="2000">
          <a:solidFill>
            <a:srgbClr val="6699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rgbClr val="6699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6699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66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66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66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66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66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79AACBC-FBB1-4DDF-ADCE-234D420337F7}" type="datetimeFigureOut">
              <a:rPr lang="en-US"/>
              <a:pPr>
                <a:defRPr/>
              </a:pPr>
              <a:t>9/21/2013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37DC7E8-27EF-41DC-85F7-C2AB246BD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9" r:id="rId2"/>
    <p:sldLayoutId id="2147483824" r:id="rId3"/>
    <p:sldLayoutId id="2147483825" r:id="rId4"/>
    <p:sldLayoutId id="2147483826" r:id="rId5"/>
    <p:sldLayoutId id="2147483827" r:id="rId6"/>
    <p:sldLayoutId id="2147483820" r:id="rId7"/>
    <p:sldLayoutId id="2147483828" r:id="rId8"/>
    <p:sldLayoutId id="2147483829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4.gif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32.png"/><Relationship Id="rId5" Type="http://schemas.openxmlformats.org/officeDocument/2006/relationships/image" Target="../media/image10.jpe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gif"/><Relationship Id="rId7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39.png"/><Relationship Id="rId4" Type="http://schemas.openxmlformats.org/officeDocument/2006/relationships/image" Target="../media/image9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wmf"/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jpeg"/><Relationship Id="rId4" Type="http://schemas.openxmlformats.org/officeDocument/2006/relationships/image" Target="../media/image4.gif"/><Relationship Id="rId9" Type="http://schemas.openxmlformats.org/officeDocument/2006/relationships/image" Target="../media/image14.jpe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gif"/><Relationship Id="rId7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gif"/><Relationship Id="rId7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251520" y="2170088"/>
            <a:ext cx="8640960" cy="182976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600" dirty="0" smtClean="0"/>
              <a:t>Evaluating satellite retrievals of Integrated Water Vapour (IWV) data by co-located ground-based devices for climate change analysis</a:t>
            </a:r>
            <a:r>
              <a:rPr lang="en-GB" sz="2600" dirty="0" smtClean="0">
                <a:latin typeface="Myriad Pro"/>
              </a:rPr>
              <a:t/>
            </a:r>
            <a:br>
              <a:rPr lang="en-GB" sz="2600" dirty="0" smtClean="0">
                <a:latin typeface="Myriad Pro"/>
              </a:rPr>
            </a:br>
            <a:endParaRPr lang="en-US" sz="2600" dirty="0" smtClean="0"/>
          </a:p>
        </p:txBody>
      </p:sp>
      <p:sp>
        <p:nvSpPr>
          <p:cNvPr id="10243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029050"/>
            <a:ext cx="8088098" cy="1200150"/>
          </a:xfrm>
        </p:spPr>
        <p:txBody>
          <a:bodyPr/>
          <a:lstStyle/>
          <a:p>
            <a:pPr marR="0" algn="l" eaLnBrk="1" hangingPunct="1"/>
            <a:r>
              <a:rPr lang="en-GB" sz="1800" b="1" dirty="0" smtClean="0">
                <a:solidFill>
                  <a:srgbClr val="FF3300"/>
                </a:solidFill>
              </a:rPr>
              <a:t>R</a:t>
            </a:r>
            <a:r>
              <a:rPr lang="en-GB" sz="1800" b="1" dirty="0">
                <a:solidFill>
                  <a:srgbClr val="FF3300"/>
                </a:solidFill>
              </a:rPr>
              <a:t>. Van </a:t>
            </a:r>
            <a:r>
              <a:rPr lang="en-GB" sz="1800" b="1" dirty="0" smtClean="0">
                <a:solidFill>
                  <a:srgbClr val="FF3300"/>
                </a:solidFill>
              </a:rPr>
              <a:t>Malderen</a:t>
            </a:r>
            <a:r>
              <a:rPr lang="en-GB" sz="1800" baseline="30000" dirty="0" smtClean="0">
                <a:solidFill>
                  <a:srgbClr val="FF3300"/>
                </a:solidFill>
              </a:rPr>
              <a:t>1,5</a:t>
            </a:r>
            <a:r>
              <a:rPr lang="en-GB" sz="1800" dirty="0" smtClean="0">
                <a:solidFill>
                  <a:srgbClr val="FF3300"/>
                </a:solidFill>
              </a:rPr>
              <a:t>, H. Brenot</a:t>
            </a:r>
            <a:r>
              <a:rPr lang="en-GB" sz="1800" baseline="30000" dirty="0" smtClean="0">
                <a:solidFill>
                  <a:srgbClr val="FF3300"/>
                </a:solidFill>
              </a:rPr>
              <a:t>2</a:t>
            </a:r>
            <a:r>
              <a:rPr lang="en-GB" sz="1800" dirty="0" smtClean="0">
                <a:solidFill>
                  <a:srgbClr val="FF3300"/>
                </a:solidFill>
              </a:rPr>
              <a:t>, E</a:t>
            </a:r>
            <a:r>
              <a:rPr lang="en-GB" sz="1800" dirty="0">
                <a:solidFill>
                  <a:srgbClr val="FF3300"/>
                </a:solidFill>
              </a:rPr>
              <a:t>. </a:t>
            </a:r>
            <a:r>
              <a:rPr lang="en-GB" sz="1800" dirty="0" smtClean="0">
                <a:solidFill>
                  <a:srgbClr val="FF3300"/>
                </a:solidFill>
              </a:rPr>
              <a:t>Pottiaux</a:t>
            </a:r>
            <a:r>
              <a:rPr lang="en-GB" sz="1800" baseline="30000" dirty="0">
                <a:solidFill>
                  <a:srgbClr val="FF3300"/>
                </a:solidFill>
              </a:rPr>
              <a:t>3</a:t>
            </a:r>
            <a:r>
              <a:rPr lang="en-GB" sz="1800" baseline="30000" dirty="0" smtClean="0">
                <a:solidFill>
                  <a:srgbClr val="FF3300"/>
                </a:solidFill>
              </a:rPr>
              <a:t>,5</a:t>
            </a:r>
            <a:r>
              <a:rPr lang="en-GB" sz="1800" dirty="0" smtClean="0">
                <a:solidFill>
                  <a:srgbClr val="FF3300"/>
                </a:solidFill>
              </a:rPr>
              <a:t>, S</a:t>
            </a:r>
            <a:r>
              <a:rPr lang="en-GB" sz="1800" dirty="0">
                <a:solidFill>
                  <a:srgbClr val="FF3300"/>
                </a:solidFill>
              </a:rPr>
              <a:t>. </a:t>
            </a:r>
            <a:r>
              <a:rPr lang="en-GB" sz="1800" dirty="0" smtClean="0">
                <a:solidFill>
                  <a:srgbClr val="FF3300"/>
                </a:solidFill>
              </a:rPr>
              <a:t>Beirle</a:t>
            </a:r>
            <a:r>
              <a:rPr lang="en-GB" sz="1800" baseline="30000" dirty="0" smtClean="0">
                <a:solidFill>
                  <a:srgbClr val="FF3300"/>
                </a:solidFill>
              </a:rPr>
              <a:t>4</a:t>
            </a:r>
            <a:r>
              <a:rPr lang="en-GB" sz="1800" dirty="0" smtClean="0">
                <a:solidFill>
                  <a:srgbClr val="FF3300"/>
                </a:solidFill>
              </a:rPr>
              <a:t>,  C. Hermans</a:t>
            </a:r>
            <a:r>
              <a:rPr lang="en-GB" sz="1800" baseline="30000" dirty="0" smtClean="0">
                <a:solidFill>
                  <a:srgbClr val="FF3300"/>
                </a:solidFill>
              </a:rPr>
              <a:t>2</a:t>
            </a:r>
            <a:r>
              <a:rPr lang="en-GB" sz="1800" dirty="0" smtClean="0">
                <a:solidFill>
                  <a:srgbClr val="FF3300"/>
                </a:solidFill>
              </a:rPr>
              <a:t>, M. De Mazière</a:t>
            </a:r>
            <a:r>
              <a:rPr lang="en-GB" sz="1800" baseline="30000" dirty="0" smtClean="0">
                <a:solidFill>
                  <a:srgbClr val="FF3300"/>
                </a:solidFill>
              </a:rPr>
              <a:t>2</a:t>
            </a:r>
            <a:r>
              <a:rPr lang="en-GB" sz="1800" dirty="0" smtClean="0">
                <a:solidFill>
                  <a:srgbClr val="FF3300"/>
                </a:solidFill>
              </a:rPr>
              <a:t>, T. Wagner</a:t>
            </a:r>
            <a:r>
              <a:rPr lang="en-GB" sz="1800" baseline="30000" dirty="0" smtClean="0">
                <a:solidFill>
                  <a:srgbClr val="FF3300"/>
                </a:solidFill>
              </a:rPr>
              <a:t>4</a:t>
            </a:r>
            <a:r>
              <a:rPr lang="en-GB" sz="1800" dirty="0" smtClean="0">
                <a:solidFill>
                  <a:srgbClr val="FF3300"/>
                </a:solidFill>
              </a:rPr>
              <a:t>, H. De Backer</a:t>
            </a:r>
            <a:r>
              <a:rPr lang="en-GB" sz="1800" baseline="30000" dirty="0" smtClean="0">
                <a:solidFill>
                  <a:srgbClr val="FF3300"/>
                </a:solidFill>
              </a:rPr>
              <a:t>1</a:t>
            </a:r>
            <a:r>
              <a:rPr lang="en-GB" sz="1800" dirty="0" smtClean="0">
                <a:solidFill>
                  <a:srgbClr val="FF3300"/>
                </a:solidFill>
              </a:rPr>
              <a:t>, and C. Bruyninx</a:t>
            </a:r>
            <a:r>
              <a:rPr lang="en-GB" sz="1800" baseline="30000" dirty="0" smtClean="0">
                <a:solidFill>
                  <a:srgbClr val="FF3300"/>
                </a:solidFill>
              </a:rPr>
              <a:t>3</a:t>
            </a:r>
            <a:r>
              <a:rPr lang="en-GB" sz="1800" dirty="0" smtClean="0">
                <a:solidFill>
                  <a:srgbClr val="FF3300"/>
                </a:solidFill>
              </a:rPr>
              <a:t> </a:t>
            </a:r>
            <a:endParaRPr lang="en-US" sz="1800" baseline="30000" dirty="0" smtClean="0">
              <a:solidFill>
                <a:srgbClr val="FF3300"/>
              </a:solidFill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61158" y="260648"/>
            <a:ext cx="1204339" cy="1188000"/>
            <a:chOff x="334964" y="404664"/>
            <a:chExt cx="1500732" cy="1480373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88329" y="404664"/>
              <a:ext cx="594003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34964" y="1175149"/>
              <a:ext cx="1500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 cap="small" dirty="0" smtClean="0">
                  <a:latin typeface="Myriad Web Pro" pitchFamily="34" charset="0"/>
                </a:rPr>
                <a:t>Royal Meteorological </a:t>
              </a:r>
              <a:br>
                <a:rPr lang="en-GB" sz="1000" b="1" cap="small" dirty="0" smtClean="0">
                  <a:latin typeface="Myriad Web Pro" pitchFamily="34" charset="0"/>
                </a:rPr>
              </a:br>
              <a:r>
                <a:rPr lang="en-GB" sz="1000" b="1" cap="small" dirty="0" smtClean="0">
                  <a:latin typeface="Myriad Web Pro" pitchFamily="34" charset="0"/>
                </a:rPr>
                <a:t>Institute of Belgium</a:t>
              </a:r>
              <a:endParaRPr lang="en-GB" sz="1000" b="1" cap="small" dirty="0">
                <a:latin typeface="Myriad Web Pro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44105" y="160803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851920" y="260648"/>
            <a:ext cx="1547812" cy="1242707"/>
            <a:chOff x="2051720" y="404664"/>
            <a:chExt cx="1928733" cy="1548544"/>
          </a:xfrm>
        </p:grpSpPr>
        <p:pic>
          <p:nvPicPr>
            <p:cNvPr id="6" name="Picture 2" descr="C:\Users\ericpott\Pictures\logo ORB\logo_orb_gr_t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521" t="13996" r="8521" b="7350"/>
            <a:stretch/>
          </p:blipFill>
          <p:spPr bwMode="auto">
            <a:xfrm>
              <a:off x="2512616" y="404664"/>
              <a:ext cx="1006941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051720" y="1252094"/>
              <a:ext cx="19287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 cap="small" dirty="0" smtClean="0">
                  <a:latin typeface="Myriad Web Pro" pitchFamily="34" charset="0"/>
                </a:rPr>
                <a:t>Royal Observatory of Belgium</a:t>
              </a:r>
              <a:endParaRPr lang="en-GB" sz="1000" b="1" cap="small" dirty="0">
                <a:latin typeface="Myriad Web Pro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0106" y="1608038"/>
              <a:ext cx="351962" cy="345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125580" y="260648"/>
            <a:ext cx="1078268" cy="1242707"/>
            <a:chOff x="4283968" y="404664"/>
            <a:chExt cx="1343637" cy="1548544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641500" y="404664"/>
              <a:ext cx="628572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283968" y="1175149"/>
              <a:ext cx="13436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 cap="small" dirty="0" smtClean="0">
                  <a:latin typeface="Myriad Web Pro" pitchFamily="34" charset="0"/>
                </a:rPr>
                <a:t>Belgian Institute </a:t>
              </a:r>
              <a:br>
                <a:rPr lang="en-GB" sz="1000" b="1" cap="small" dirty="0" smtClean="0">
                  <a:latin typeface="Myriad Web Pro" pitchFamily="34" charset="0"/>
                </a:rPr>
              </a:br>
              <a:r>
                <a:rPr lang="en-GB" sz="1000" b="1" cap="small" dirty="0" smtClean="0">
                  <a:latin typeface="Myriad Web Pro" pitchFamily="34" charset="0"/>
                </a:rPr>
                <a:t>for Space </a:t>
              </a:r>
              <a:r>
                <a:rPr lang="en-GB" sz="1000" b="1" cap="small" dirty="0" err="1" smtClean="0">
                  <a:latin typeface="Myriad Web Pro" pitchFamily="34" charset="0"/>
                </a:rPr>
                <a:t>Aeronomy</a:t>
              </a:r>
              <a:endParaRPr lang="en-GB" sz="1000" b="1" cap="small" dirty="0">
                <a:latin typeface="Myriad Web Pro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79805" y="1608038"/>
              <a:ext cx="351963" cy="345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922326" y="260648"/>
            <a:ext cx="1179899" cy="1188000"/>
            <a:chOff x="5796136" y="404664"/>
            <a:chExt cx="1470274" cy="1480373"/>
          </a:xfrm>
        </p:grpSpPr>
        <p:pic>
          <p:nvPicPr>
            <p:cNvPr id="15" name="Picture 9" descr="http://www.mpic.de/typo3temp/pics/d7be8b65cb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912" r="12311" b="26922"/>
            <a:stretch/>
          </p:blipFill>
          <p:spPr bwMode="auto">
            <a:xfrm>
              <a:off x="6120648" y="404664"/>
              <a:ext cx="821251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796136" y="1167455"/>
              <a:ext cx="147027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 cap="small" dirty="0" smtClean="0">
                  <a:latin typeface="Myriad Web Pro" pitchFamily="34" charset="0"/>
                </a:rPr>
                <a:t>Max Planck Institute </a:t>
              </a:r>
              <a:br>
                <a:rPr lang="en-GB" sz="1000" b="1" cap="small" dirty="0" smtClean="0">
                  <a:latin typeface="Myriad Web Pro" pitchFamily="34" charset="0"/>
                </a:rPr>
              </a:br>
              <a:r>
                <a:rPr lang="en-GB" sz="1000" b="1" cap="small" dirty="0" smtClean="0">
                  <a:latin typeface="Myriad Web Pro" pitchFamily="34" charset="0"/>
                </a:rPr>
                <a:t>for Chemistry</a:t>
              </a:r>
              <a:endParaRPr lang="en-GB" sz="1000" b="1" cap="small" dirty="0">
                <a:latin typeface="Myriad Web Pro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90048" y="160803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380310" y="260648"/>
            <a:ext cx="1584175" cy="1188000"/>
            <a:chOff x="7187623" y="404664"/>
            <a:chExt cx="1974051" cy="1480373"/>
          </a:xfrm>
        </p:grpSpPr>
        <p:pic>
          <p:nvPicPr>
            <p:cNvPr id="23" name="Picture 2" descr="C:\Users\ericpott\Pictures\ROB - Work\STCE Logo\STCE-Logo-Whit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904" t="32018" r="29654" b="26067"/>
            <a:stretch/>
          </p:blipFill>
          <p:spPr bwMode="auto">
            <a:xfrm>
              <a:off x="7674867" y="404664"/>
              <a:ext cx="1067075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187623" y="1175150"/>
              <a:ext cx="1974051" cy="498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cap="small" dirty="0">
                  <a:latin typeface="Myriad Web Pro" pitchFamily="34" charset="0"/>
                </a:rPr>
                <a:t>Solar-Terrestrial Centre of Excellence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67180" y="1608038"/>
              <a:ext cx="2824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Instruments &amp; datasets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17" name="Group 16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23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600" b="1" cap="small" dirty="0">
                  <a:latin typeface="Myriad Web Pro" pitchFamily="34" charset="0"/>
                </a:rPr>
                <a:t>ROB</a:t>
              </a:r>
              <a:endParaRPr lang="en-GB" sz="600" b="1" cap="small" dirty="0">
                <a:latin typeface="Myriad Web Pro" pitchFamily="34" charset="0"/>
              </a:endParaRPr>
            </a:p>
          </p:txBody>
        </p:sp>
      </p:grpSp>
      <p:sp>
        <p:nvSpPr>
          <p:cNvPr id="28" name="Isosceles Triangle 27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EUMETSAT/AMS </a:t>
            </a:r>
            <a:r>
              <a:rPr lang="fr-BE" b="1" dirty="0" err="1" smtClean="0">
                <a:solidFill>
                  <a:schemeClr val="tx1"/>
                </a:solidFill>
              </a:rPr>
              <a:t>conf</a:t>
            </a:r>
            <a:r>
              <a:rPr lang="fr-BE" b="1" dirty="0" smtClean="0">
                <a:solidFill>
                  <a:schemeClr val="tx1"/>
                </a:solidFill>
              </a:rPr>
              <a:t>.    Vienna,                 16-20 Sept. 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Content Placeholder 1"/>
          <p:cNvSpPr>
            <a:spLocks noGrp="1"/>
          </p:cNvSpPr>
          <p:nvPr>
            <p:ph idx="1"/>
          </p:nvPr>
        </p:nvSpPr>
        <p:spPr>
          <a:xfrm>
            <a:off x="919588" y="5517232"/>
            <a:ext cx="7900884" cy="648072"/>
          </a:xfrm>
        </p:spPr>
        <p:txBody>
          <a:bodyPr/>
          <a:lstStyle/>
          <a:p>
            <a:r>
              <a:rPr lang="fr-BE" sz="1600" dirty="0" err="1" smtClean="0"/>
              <a:t>cloud</a:t>
            </a:r>
            <a:r>
              <a:rPr lang="fr-BE" sz="1600" dirty="0" smtClean="0"/>
              <a:t> </a:t>
            </a:r>
            <a:r>
              <a:rPr lang="fr-BE" sz="1600" dirty="0" err="1" smtClean="0"/>
              <a:t>cover</a:t>
            </a:r>
            <a:r>
              <a:rPr lang="fr-BE" sz="1600" dirty="0" smtClean="0"/>
              <a:t> </a:t>
            </a:r>
            <a:r>
              <a:rPr lang="fr-BE" sz="1600" b="1" dirty="0" smtClean="0"/>
              <a:t>↗</a:t>
            </a:r>
            <a:r>
              <a:rPr lang="fr-BE" sz="1600" dirty="0" smtClean="0"/>
              <a:t> </a:t>
            </a:r>
            <a:r>
              <a:rPr lang="fr-BE" sz="1600" dirty="0" smtClean="0">
                <a:sym typeface="Wingdings" pitchFamily="2" charset="2"/>
              </a:rPr>
              <a:t> </a:t>
            </a:r>
            <a:r>
              <a:rPr lang="fr-BE" sz="1600" dirty="0" err="1" smtClean="0">
                <a:sym typeface="Wingdings" pitchFamily="2" charset="2"/>
              </a:rPr>
              <a:t>correlation</a:t>
            </a:r>
            <a:r>
              <a:rPr lang="fr-BE" sz="1600" dirty="0" smtClean="0">
                <a:sym typeface="Wingdings" pitchFamily="2" charset="2"/>
              </a:rPr>
              <a:t> coefficients </a:t>
            </a:r>
            <a:r>
              <a:rPr lang="fr-BE" sz="1600" b="1" dirty="0" smtClean="0">
                <a:sym typeface="Wingdings" pitchFamily="2" charset="2"/>
              </a:rPr>
              <a:t>↘</a:t>
            </a:r>
            <a:r>
              <a:rPr lang="fr-BE" sz="1600" dirty="0" smtClean="0">
                <a:sym typeface="Wingdings" pitchFamily="2" charset="2"/>
              </a:rPr>
              <a:t>, </a:t>
            </a:r>
            <a:r>
              <a:rPr lang="fr-BE" sz="1600" dirty="0" err="1" smtClean="0">
                <a:sym typeface="Wingdings" pitchFamily="2" charset="2"/>
              </a:rPr>
              <a:t>bias</a:t>
            </a:r>
            <a:r>
              <a:rPr lang="fr-BE" sz="1600" dirty="0" smtClean="0">
                <a:sym typeface="Wingdings" pitchFamily="2" charset="2"/>
              </a:rPr>
              <a:t> </a:t>
            </a:r>
            <a:r>
              <a:rPr lang="fr-BE" sz="1600" b="1" dirty="0" smtClean="0">
                <a:sym typeface="Wingdings" pitchFamily="2" charset="2"/>
              </a:rPr>
              <a:t>↘ </a:t>
            </a:r>
            <a:r>
              <a:rPr lang="fr-BE" sz="1600" dirty="0" smtClean="0">
                <a:sym typeface="Wingdings" pitchFamily="2" charset="2"/>
              </a:rPr>
              <a:t>(</a:t>
            </a:r>
            <a:r>
              <a:rPr lang="fr-BE" sz="1600" dirty="0" err="1" smtClean="0">
                <a:sym typeface="Wingdings" pitchFamily="2" charset="2"/>
              </a:rPr>
              <a:t>overestimation</a:t>
            </a:r>
            <a:r>
              <a:rPr lang="fr-BE" sz="1600" dirty="0" smtClean="0">
                <a:sym typeface="Wingdings" pitchFamily="2" charset="2"/>
              </a:rPr>
              <a:t>  </a:t>
            </a:r>
            <a:r>
              <a:rPr lang="fr-BE" sz="1600" dirty="0" err="1" smtClean="0">
                <a:sym typeface="Wingdings" pitchFamily="2" charset="2"/>
              </a:rPr>
              <a:t>underestimation</a:t>
            </a:r>
            <a:r>
              <a:rPr lang="fr-BE" sz="1600" dirty="0" smtClean="0">
                <a:sym typeface="Wingdings" pitchFamily="2" charset="2"/>
              </a:rPr>
              <a:t>), RMS </a:t>
            </a:r>
            <a:r>
              <a:rPr lang="fr-BE" sz="1600" b="1" dirty="0" smtClean="0"/>
              <a:t>↗</a:t>
            </a:r>
            <a:r>
              <a:rPr lang="fr-BE" sz="1600" dirty="0" smtClean="0"/>
              <a:t>,</a:t>
            </a:r>
            <a:r>
              <a:rPr lang="fr-BE" sz="1600" dirty="0" smtClean="0">
                <a:sym typeface="Wingdings" pitchFamily="2" charset="2"/>
              </a:rPr>
              <a:t> </a:t>
            </a:r>
            <a:r>
              <a:rPr lang="fr-BE" sz="1600" dirty="0" err="1" smtClean="0">
                <a:sym typeface="Wingdings" pitchFamily="2" charset="2"/>
              </a:rPr>
              <a:t>regression</a:t>
            </a:r>
            <a:r>
              <a:rPr lang="fr-BE" sz="1600" dirty="0" smtClean="0">
                <a:sym typeface="Wingdings" pitchFamily="2" charset="2"/>
              </a:rPr>
              <a:t> </a:t>
            </a:r>
            <a:r>
              <a:rPr lang="fr-BE" sz="1600" dirty="0" err="1" smtClean="0">
                <a:sym typeface="Wingdings" pitchFamily="2" charset="2"/>
              </a:rPr>
              <a:t>slope</a:t>
            </a:r>
            <a:r>
              <a:rPr lang="fr-BE" sz="1600" dirty="0" smtClean="0">
                <a:sym typeface="Wingdings" pitchFamily="2" charset="2"/>
              </a:rPr>
              <a:t> </a:t>
            </a:r>
            <a:r>
              <a:rPr lang="fr-BE" sz="1600" b="1" dirty="0" smtClean="0">
                <a:sym typeface="Wingdings" pitchFamily="2" charset="2"/>
              </a:rPr>
              <a:t>↘ </a:t>
            </a:r>
            <a:r>
              <a:rPr lang="fr-BE" sz="1600" b="1" dirty="0" err="1" smtClean="0">
                <a:latin typeface="+mj-lt"/>
                <a:sym typeface="Wingdings" pitchFamily="2" charset="2"/>
              </a:rPr>
              <a:t>only</a:t>
            </a:r>
            <a:r>
              <a:rPr lang="fr-BE" sz="1600" b="1" dirty="0" smtClean="0">
                <a:latin typeface="+mj-lt"/>
                <a:sym typeface="Wingdings" pitchFamily="2" charset="2"/>
              </a:rPr>
              <a:t> for GOMESCIA</a:t>
            </a:r>
            <a:endParaRPr lang="fr-BE" sz="1600" dirty="0" smtClean="0">
              <a:latin typeface="+mj-lt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196752"/>
            <a:ext cx="4672593" cy="33375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196752"/>
            <a:ext cx="4672593" cy="333756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92831" y="4562544"/>
            <a:ext cx="275908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1400" dirty="0" err="1">
                <a:latin typeface="+mj-lt"/>
              </a:rPr>
              <a:t>p</a:t>
            </a:r>
            <a:r>
              <a:rPr lang="fr-BE" sz="1400" baseline="-25000" dirty="0" err="1">
                <a:latin typeface="+mj-lt"/>
              </a:rPr>
              <a:t>best</a:t>
            </a:r>
            <a:r>
              <a:rPr lang="fr-BE" sz="1400" dirty="0">
                <a:latin typeface="+mj-lt"/>
              </a:rPr>
              <a:t> = </a:t>
            </a:r>
            <a:r>
              <a:rPr lang="fr-BE" sz="1400" dirty="0" err="1">
                <a:latin typeface="+mj-lt"/>
              </a:rPr>
              <a:t>p</a:t>
            </a:r>
            <a:r>
              <a:rPr lang="fr-BE" sz="1400" baseline="-25000" dirty="0" err="1">
                <a:latin typeface="+mj-lt"/>
              </a:rPr>
              <a:t>surf</a:t>
            </a:r>
            <a:r>
              <a:rPr lang="fr-BE" sz="1400" dirty="0">
                <a:latin typeface="+mj-lt"/>
              </a:rPr>
              <a:t> </a:t>
            </a:r>
            <a:r>
              <a:rPr lang="fr-BE" sz="1400" dirty="0">
                <a:sym typeface="Wingdings" pitchFamily="2" charset="2"/>
              </a:rPr>
              <a:t> </a:t>
            </a:r>
            <a:r>
              <a:rPr lang="fr-BE" sz="1400" dirty="0" err="1">
                <a:latin typeface="+mj-lt"/>
                <a:sym typeface="Wingdings" pitchFamily="2" charset="2"/>
              </a:rPr>
              <a:t>clear</a:t>
            </a:r>
            <a:r>
              <a:rPr lang="fr-BE" sz="1400" dirty="0">
                <a:latin typeface="+mj-lt"/>
                <a:sym typeface="Wingdings" pitchFamily="2" charset="2"/>
              </a:rPr>
              <a:t> </a:t>
            </a:r>
            <a:r>
              <a:rPr lang="fr-BE" sz="1400" dirty="0" err="1" smtClean="0">
                <a:latin typeface="+mj-lt"/>
                <a:sym typeface="Wingdings" pitchFamily="2" charset="2"/>
              </a:rPr>
              <a:t>sky</a:t>
            </a:r>
            <a:endParaRPr lang="fr-BE" sz="14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BE" sz="1400" dirty="0" err="1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fr-BE" sz="1400" baseline="-25000" dirty="0" err="1" smtClean="0">
                <a:solidFill>
                  <a:srgbClr val="FF0000"/>
                </a:solidFill>
                <a:latin typeface="+mn-lt"/>
              </a:rPr>
              <a:t>best</a:t>
            </a:r>
            <a:r>
              <a:rPr lang="fr-BE" sz="1400" dirty="0" smtClean="0">
                <a:solidFill>
                  <a:srgbClr val="FF0000"/>
                </a:solidFill>
                <a:latin typeface="+mn-lt"/>
              </a:rPr>
              <a:t> &lt; 300hPa </a:t>
            </a:r>
            <a:r>
              <a:rPr lang="fr-BE" sz="1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 </a:t>
            </a:r>
            <a:r>
              <a:rPr lang="fr-BE" sz="140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cloud</a:t>
            </a:r>
            <a:r>
              <a:rPr lang="fr-BE" sz="14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 </a:t>
            </a:r>
            <a:r>
              <a:rPr lang="fr-BE" sz="140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cover</a:t>
            </a:r>
            <a:endParaRPr lang="fr-BE" sz="1400" dirty="0" smtClean="0">
              <a:solidFill>
                <a:srgbClr val="FF0000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70210" y="1074222"/>
            <a:ext cx="1117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GPS-AIRS</a:t>
            </a:r>
            <a:endParaRPr lang="en-GB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08678" y="1074222"/>
            <a:ext cx="1725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GPS-GOMESCIA</a:t>
            </a:r>
            <a:endParaRPr lang="en-GB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28703" y="4562544"/>
            <a:ext cx="351976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1400" dirty="0" err="1">
                <a:latin typeface="+mj-lt"/>
              </a:rPr>
              <a:t>c</a:t>
            </a:r>
            <a:r>
              <a:rPr lang="fr-BE" sz="1400" dirty="0" err="1" smtClean="0">
                <a:latin typeface="+mj-lt"/>
              </a:rPr>
              <a:t>loud</a:t>
            </a:r>
            <a:r>
              <a:rPr lang="fr-BE" sz="1400" dirty="0" smtClean="0">
                <a:latin typeface="+mj-lt"/>
              </a:rPr>
              <a:t> flag </a:t>
            </a:r>
            <a:r>
              <a:rPr lang="fr-BE" sz="1400" b="1" dirty="0">
                <a:latin typeface="+mj-lt"/>
              </a:rPr>
              <a:t>↗</a:t>
            </a:r>
            <a:r>
              <a:rPr lang="fr-BE" sz="1400" dirty="0">
                <a:latin typeface="+mj-lt"/>
              </a:rPr>
              <a:t> </a:t>
            </a:r>
            <a:r>
              <a:rPr lang="fr-BE" sz="1400" dirty="0">
                <a:latin typeface="+mj-lt"/>
                <a:sym typeface="Wingdings" pitchFamily="2" charset="2"/>
              </a:rPr>
              <a:t> O</a:t>
            </a:r>
            <a:r>
              <a:rPr lang="fr-BE" sz="1400" baseline="-25000" dirty="0">
                <a:latin typeface="+mj-lt"/>
                <a:sym typeface="Wingdings" pitchFamily="2" charset="2"/>
              </a:rPr>
              <a:t>2</a:t>
            </a:r>
            <a:r>
              <a:rPr lang="fr-BE" sz="1400" dirty="0">
                <a:latin typeface="+mj-lt"/>
                <a:sym typeface="Wingdings" pitchFamily="2" charset="2"/>
              </a:rPr>
              <a:t> </a:t>
            </a:r>
            <a:r>
              <a:rPr lang="fr-BE" sz="1400" dirty="0" err="1" smtClean="0">
                <a:latin typeface="+mj-lt"/>
                <a:sym typeface="Wingdings" pitchFamily="2" charset="2"/>
              </a:rPr>
              <a:t>column</a:t>
            </a:r>
            <a:r>
              <a:rPr lang="fr-BE" sz="1400" dirty="0" smtClean="0">
                <a:latin typeface="+mj-lt"/>
                <a:sym typeface="Wingdings" pitchFamily="2" charset="2"/>
              </a:rPr>
              <a:t> </a:t>
            </a:r>
            <a:r>
              <a:rPr lang="fr-BE" sz="1400" dirty="0" err="1" smtClean="0">
                <a:latin typeface="+mj-lt"/>
                <a:sym typeface="Wingdings" pitchFamily="2" charset="2"/>
              </a:rPr>
              <a:t>density</a:t>
            </a:r>
            <a:r>
              <a:rPr lang="fr-BE" sz="1400" dirty="0" smtClean="0">
                <a:latin typeface="+mj-lt"/>
                <a:sym typeface="Wingdings" pitchFamily="2" charset="2"/>
              </a:rPr>
              <a:t> </a:t>
            </a:r>
            <a:r>
              <a:rPr lang="fr-BE" sz="1400" b="1" dirty="0">
                <a:latin typeface="+mj-lt"/>
              </a:rPr>
              <a:t>↗</a:t>
            </a:r>
            <a:r>
              <a:rPr lang="fr-BE" sz="1400" dirty="0">
                <a:latin typeface="+mj-lt"/>
              </a:rPr>
              <a:t> </a:t>
            </a:r>
            <a:r>
              <a:rPr lang="fr-BE" sz="1400" dirty="0">
                <a:latin typeface="+mj-lt"/>
                <a:sym typeface="Wingdings" pitchFamily="2" charset="2"/>
              </a:rPr>
              <a:t> </a:t>
            </a:r>
            <a:r>
              <a:rPr lang="fr-BE" sz="1400" dirty="0" err="1">
                <a:latin typeface="+mj-lt"/>
                <a:sym typeface="Wingdings" pitchFamily="2" charset="2"/>
              </a:rPr>
              <a:t>clearer</a:t>
            </a:r>
            <a:r>
              <a:rPr lang="fr-BE" sz="1400" dirty="0">
                <a:latin typeface="+mj-lt"/>
                <a:sym typeface="Wingdings" pitchFamily="2" charset="2"/>
              </a:rPr>
              <a:t> </a:t>
            </a:r>
            <a:r>
              <a:rPr lang="fr-BE" sz="1400" dirty="0" err="1">
                <a:latin typeface="+mj-lt"/>
                <a:sym typeface="Wingdings" pitchFamily="2" charset="2"/>
              </a:rPr>
              <a:t>sky</a:t>
            </a:r>
            <a:r>
              <a:rPr lang="fr-BE" sz="1400" dirty="0">
                <a:latin typeface="+mj-lt"/>
                <a:sym typeface="Wingdings" pitchFamily="2" charset="2"/>
              </a:rPr>
              <a:t> </a:t>
            </a:r>
            <a:r>
              <a:rPr lang="fr-BE" sz="1400" dirty="0">
                <a:latin typeface="+mj-lt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422" y="764704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Cloud 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cover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impact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1960" y="1002214"/>
            <a:ext cx="998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B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Brussels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" name="Content Placeholder 1"/>
          <p:cNvSpPr txBox="1">
            <a:spLocks/>
          </p:cNvSpPr>
          <p:nvPr/>
        </p:nvSpPr>
        <p:spPr bwMode="auto">
          <a:xfrm>
            <a:off x="2699792" y="6093296"/>
            <a:ext cx="449921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BE" sz="1600" dirty="0" smtClean="0">
                <a:solidFill>
                  <a:srgbClr val="FF0000"/>
                </a:solidFill>
              </a:rPr>
              <a:t>conclusion </a:t>
            </a:r>
            <a:r>
              <a:rPr lang="fr-BE" sz="1600" dirty="0" err="1" smtClean="0">
                <a:solidFill>
                  <a:srgbClr val="FF0000"/>
                </a:solidFill>
              </a:rPr>
              <a:t>also</a:t>
            </a:r>
            <a:r>
              <a:rPr lang="fr-BE" sz="1600" dirty="0" smtClean="0">
                <a:solidFill>
                  <a:srgbClr val="FF0000"/>
                </a:solidFill>
              </a:rPr>
              <a:t> </a:t>
            </a:r>
            <a:r>
              <a:rPr lang="fr-BE" sz="1600" dirty="0" err="1" smtClean="0">
                <a:solidFill>
                  <a:srgbClr val="FF0000"/>
                </a:solidFill>
              </a:rPr>
              <a:t>valid</a:t>
            </a:r>
            <a:r>
              <a:rPr lang="fr-BE" sz="1600" dirty="0" smtClean="0">
                <a:solidFill>
                  <a:srgbClr val="FF0000"/>
                </a:solidFill>
              </a:rPr>
              <a:t> for </a:t>
            </a:r>
            <a:r>
              <a:rPr lang="fr-BE" sz="1600" dirty="0" err="1" smtClean="0">
                <a:solidFill>
                  <a:srgbClr val="FF0000"/>
                </a:solidFill>
              </a:rPr>
              <a:t>other</a:t>
            </a:r>
            <a:r>
              <a:rPr lang="fr-BE" sz="1600" dirty="0" smtClean="0">
                <a:solidFill>
                  <a:srgbClr val="FF0000"/>
                </a:solidFill>
              </a:rPr>
              <a:t> stations </a:t>
            </a:r>
            <a:endParaRPr lang="fr-BE" sz="1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 Box 1031"/>
          <p:cNvSpPr txBox="1">
            <a:spLocks noChangeArrowheads="1"/>
          </p:cNvSpPr>
          <p:nvPr/>
        </p:nvSpPr>
        <p:spPr bwMode="auto">
          <a:xfrm>
            <a:off x="481888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" name="Text Box 1031"/>
          <p:cNvSpPr txBox="1">
            <a:spLocks noChangeArrowheads="1"/>
          </p:cNvSpPr>
          <p:nvPr/>
        </p:nvSpPr>
        <p:spPr bwMode="auto">
          <a:xfrm>
            <a:off x="1619672" y="63002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2446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Instruments &amp; datasets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17" name="Group 16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23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600" b="1" cap="small" dirty="0">
                  <a:latin typeface="Myriad Web Pro" pitchFamily="34" charset="0"/>
                </a:rPr>
                <a:t>ROB</a:t>
              </a:r>
              <a:endParaRPr lang="en-GB" sz="600" b="1" cap="small" dirty="0">
                <a:latin typeface="Myriad Web Pro" pitchFamily="34" charset="0"/>
              </a:endParaRPr>
            </a:p>
          </p:txBody>
        </p:sp>
      </p:grpSp>
      <p:sp>
        <p:nvSpPr>
          <p:cNvPr id="28" name="Isosceles Triangle 27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EUMETSAT/AMS </a:t>
            </a:r>
            <a:r>
              <a:rPr lang="fr-BE" b="1" dirty="0" err="1" smtClean="0">
                <a:solidFill>
                  <a:schemeClr val="tx1"/>
                </a:solidFill>
              </a:rPr>
              <a:t>conf</a:t>
            </a:r>
            <a:r>
              <a:rPr lang="fr-BE" b="1" dirty="0" smtClean="0">
                <a:solidFill>
                  <a:schemeClr val="tx1"/>
                </a:solidFill>
              </a:rPr>
              <a:t>.    Vienna,                 16-20 Sept. 2013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4264" y="3493055"/>
            <a:ext cx="2475922" cy="195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7136" y="3493055"/>
            <a:ext cx="2475922" cy="195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552" y="1335071"/>
            <a:ext cx="2458608" cy="196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424" y="1335071"/>
            <a:ext cx="2458608" cy="195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27432" y="1335071"/>
            <a:ext cx="4611777" cy="4110153"/>
            <a:chOff x="0" y="1479087"/>
            <a:chExt cx="4611777" cy="4110153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840" y="3637071"/>
              <a:ext cx="2462937" cy="195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37071"/>
              <a:ext cx="2462937" cy="195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840" y="1479087"/>
              <a:ext cx="2445623" cy="1960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1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79087"/>
              <a:ext cx="2449951" cy="1960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" name="TextBox 40"/>
          <p:cNvSpPr txBox="1"/>
          <p:nvPr/>
        </p:nvSpPr>
        <p:spPr>
          <a:xfrm>
            <a:off x="4854842" y="1088136"/>
            <a:ext cx="1922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 - GOMESCIA </a:t>
            </a:r>
            <a:endParaRPr lang="en-US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06574" y="1088136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 - AIRS </a:t>
            </a:r>
            <a:endParaRPr lang="en-US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3159" y="1088136"/>
            <a:ext cx="1922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 - GOMESCIA </a:t>
            </a:r>
            <a:endParaRPr lang="en-US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81152" y="1088136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 - AIRS </a:t>
            </a:r>
            <a:endParaRPr lang="en-US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Content Placeholder 1"/>
          <p:cNvSpPr>
            <a:spLocks noGrp="1"/>
          </p:cNvSpPr>
          <p:nvPr>
            <p:ph idx="1"/>
          </p:nvPr>
        </p:nvSpPr>
        <p:spPr>
          <a:xfrm>
            <a:off x="2411760" y="5517232"/>
            <a:ext cx="5451486" cy="1078732"/>
          </a:xfrm>
        </p:spPr>
        <p:txBody>
          <a:bodyPr/>
          <a:lstStyle/>
          <a:p>
            <a:r>
              <a:rPr lang="fr-BE" sz="1600" dirty="0" err="1"/>
              <a:t>s</a:t>
            </a:r>
            <a:r>
              <a:rPr lang="fr-BE" sz="1600" dirty="0" err="1" smtClean="0"/>
              <a:t>catter</a:t>
            </a:r>
            <a:r>
              <a:rPr lang="fr-BE" sz="1600" dirty="0" smtClean="0"/>
              <a:t> plot </a:t>
            </a:r>
            <a:r>
              <a:rPr lang="fr-BE" sz="1600" dirty="0" err="1" smtClean="0"/>
              <a:t>properties</a:t>
            </a:r>
            <a:r>
              <a:rPr lang="fr-BE" sz="1600" dirty="0"/>
              <a:t> </a:t>
            </a:r>
            <a:r>
              <a:rPr lang="fr-BE" sz="1600" dirty="0" smtClean="0"/>
              <a:t>for the 28 </a:t>
            </a:r>
            <a:r>
              <a:rPr lang="fr-BE" sz="1600" dirty="0" err="1" smtClean="0"/>
              <a:t>co-locations</a:t>
            </a:r>
            <a:r>
              <a:rPr lang="fr-BE" sz="1600" dirty="0" smtClean="0"/>
              <a:t>,         </a:t>
            </a:r>
            <a:r>
              <a:rPr lang="fr-BE" sz="1600" dirty="0" err="1" smtClean="0"/>
              <a:t>ordered</a:t>
            </a:r>
            <a:r>
              <a:rPr lang="fr-BE" sz="1600" dirty="0" smtClean="0"/>
              <a:t> </a:t>
            </a:r>
            <a:r>
              <a:rPr lang="fr-BE" sz="1600" dirty="0" err="1" smtClean="0"/>
              <a:t>with</a:t>
            </a:r>
            <a:r>
              <a:rPr lang="fr-BE" sz="1600" dirty="0" smtClean="0"/>
              <a:t> </a:t>
            </a:r>
            <a:r>
              <a:rPr lang="fr-BE" sz="1600" dirty="0" err="1" smtClean="0"/>
              <a:t>increasing</a:t>
            </a:r>
            <a:r>
              <a:rPr lang="fr-BE" sz="1600" smtClean="0"/>
              <a:t> latitude </a:t>
            </a:r>
            <a:r>
              <a:rPr lang="fr-BE" sz="1600" dirty="0" err="1" smtClean="0"/>
              <a:t>from</a:t>
            </a:r>
            <a:r>
              <a:rPr lang="fr-BE" sz="1600" dirty="0" smtClean="0"/>
              <a:t> </a:t>
            </a:r>
            <a:r>
              <a:rPr lang="fr-BE" sz="1600" dirty="0" err="1" smtClean="0"/>
              <a:t>left</a:t>
            </a:r>
            <a:r>
              <a:rPr lang="fr-BE" sz="1600" dirty="0" smtClean="0"/>
              <a:t> to right</a:t>
            </a:r>
          </a:p>
          <a:p>
            <a:r>
              <a:rPr lang="fr-BE" sz="1600" dirty="0" err="1"/>
              <a:t>g</a:t>
            </a:r>
            <a:r>
              <a:rPr lang="fr-BE" sz="1600" dirty="0" err="1" smtClean="0"/>
              <a:t>eographical</a:t>
            </a:r>
            <a:r>
              <a:rPr lang="fr-BE" sz="1600" dirty="0" smtClean="0"/>
              <a:t> </a:t>
            </a:r>
            <a:r>
              <a:rPr lang="fr-BE" sz="1600" dirty="0" err="1" smtClean="0"/>
              <a:t>dependency</a:t>
            </a:r>
            <a:r>
              <a:rPr lang="fr-BE" sz="1600" dirty="0" smtClean="0"/>
              <a:t>? </a:t>
            </a:r>
            <a:r>
              <a:rPr lang="fr-BE" sz="1600" dirty="0" smtClean="0">
                <a:sym typeface="Wingdings" pitchFamily="2" charset="2"/>
              </a:rPr>
              <a:t> </a:t>
            </a:r>
            <a:r>
              <a:rPr lang="fr-BE" sz="1600" dirty="0" err="1" smtClean="0">
                <a:sym typeface="Wingdings" pitchFamily="2" charset="2"/>
              </a:rPr>
              <a:t>only</a:t>
            </a:r>
            <a:r>
              <a:rPr lang="fr-BE" sz="1600" dirty="0" smtClean="0">
                <a:sym typeface="Wingdings" pitchFamily="2" charset="2"/>
              </a:rPr>
              <a:t> for RMS</a:t>
            </a:r>
            <a:endParaRPr lang="fr-BE" sz="1600" dirty="0" smtClean="0"/>
          </a:p>
          <a:p>
            <a:pPr marL="109537" indent="0">
              <a:buNone/>
            </a:pP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14060" y="764704"/>
            <a:ext cx="290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Geographical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variations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Text Box 1031"/>
          <p:cNvSpPr txBox="1">
            <a:spLocks noChangeArrowheads="1"/>
          </p:cNvSpPr>
          <p:nvPr/>
        </p:nvSpPr>
        <p:spPr bwMode="auto">
          <a:xfrm>
            <a:off x="481888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64592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</a:t>
            </a: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-temporal  variations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718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EUMETSAT/AMS </a:t>
            </a:r>
            <a:r>
              <a:rPr lang="fr-BE" b="1" dirty="0" err="1" smtClean="0">
                <a:solidFill>
                  <a:schemeClr val="tx1"/>
                </a:solidFill>
              </a:rPr>
              <a:t>conf</a:t>
            </a:r>
            <a:r>
              <a:rPr lang="fr-BE" b="1" dirty="0" smtClean="0">
                <a:solidFill>
                  <a:schemeClr val="tx1"/>
                </a:solidFill>
              </a:rPr>
              <a:t>.    Vienna,                 16-20 Sept. 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Instruments &amp; datasets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20" name="Group 19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22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600" b="1" cap="small" dirty="0">
                  <a:latin typeface="Myriad Web Pro" pitchFamily="34" charset="0"/>
                </a:rPr>
                <a:t>ROB</a:t>
              </a:r>
              <a:endParaRPr lang="en-GB" sz="600" b="1" cap="small" dirty="0">
                <a:latin typeface="Myriad Web Pro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870" y="1164956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4956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24754" y="764704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64288" y="3140968"/>
            <a:ext cx="1725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GPS-GOMESCIA</a:t>
            </a:r>
            <a:endParaRPr lang="en-GB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Text Box 1031"/>
          <p:cNvSpPr txBox="1">
            <a:spLocks noChangeArrowheads="1"/>
          </p:cNvSpPr>
          <p:nvPr/>
        </p:nvSpPr>
        <p:spPr bwMode="auto">
          <a:xfrm>
            <a:off x="481888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64592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</a:t>
            </a: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-temporal  variations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56" y="3621024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9312" y="3621024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198802" y="5538718"/>
            <a:ext cx="1117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GPS-AIRS</a:t>
            </a:r>
            <a:endParaRPr lang="en-GB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089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EUMETSAT/AMS </a:t>
            </a:r>
            <a:r>
              <a:rPr lang="fr-BE" b="1" dirty="0" err="1" smtClean="0">
                <a:solidFill>
                  <a:schemeClr val="tx1"/>
                </a:solidFill>
              </a:rPr>
              <a:t>conf</a:t>
            </a:r>
            <a:r>
              <a:rPr lang="fr-BE" b="1" dirty="0" smtClean="0">
                <a:solidFill>
                  <a:schemeClr val="tx1"/>
                </a:solidFill>
              </a:rPr>
              <a:t>.    Vienna,                 16-20 Sept. 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Instruments &amp; datasets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20" name="Group 19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22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600" b="1" cap="small" dirty="0">
                  <a:latin typeface="Myriad Web Pro" pitchFamily="34" charset="0"/>
                </a:rPr>
                <a:t>ROB</a:t>
              </a:r>
              <a:endParaRPr lang="en-GB" sz="600" b="1" cap="small" dirty="0">
                <a:latin typeface="Myriad Web Pro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24754" y="764704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Content Placeholder 1"/>
          <p:cNvSpPr>
            <a:spLocks noGrp="1"/>
          </p:cNvSpPr>
          <p:nvPr>
            <p:ph idx="1"/>
          </p:nvPr>
        </p:nvSpPr>
        <p:spPr>
          <a:xfrm>
            <a:off x="842432" y="1484784"/>
            <a:ext cx="7828876" cy="3816424"/>
          </a:xfrm>
        </p:spPr>
        <p:txBody>
          <a:bodyPr/>
          <a:lstStyle/>
          <a:p>
            <a:r>
              <a:rPr lang="fr-BE" sz="1600" dirty="0" err="1"/>
              <a:t>b</a:t>
            </a:r>
            <a:r>
              <a:rPr lang="fr-BE" sz="1600" dirty="0" err="1" smtClean="0"/>
              <a:t>ias</a:t>
            </a:r>
            <a:r>
              <a:rPr lang="fr-BE" sz="1600" dirty="0" smtClean="0"/>
              <a:t> minimal for maximum </a:t>
            </a:r>
            <a:r>
              <a:rPr lang="fr-BE" sz="1600" dirty="0" err="1" smtClean="0"/>
              <a:t>mean</a:t>
            </a:r>
            <a:r>
              <a:rPr lang="fr-BE" sz="1600" dirty="0" smtClean="0"/>
              <a:t> IWV (</a:t>
            </a:r>
            <a:r>
              <a:rPr lang="fr-BE" sz="1600" dirty="0" err="1" smtClean="0"/>
              <a:t>summer</a:t>
            </a:r>
            <a:r>
              <a:rPr lang="fr-BE" sz="1600" dirty="0" smtClean="0"/>
              <a:t>) and maximal for minimum </a:t>
            </a:r>
            <a:r>
              <a:rPr lang="fr-BE" sz="1600" dirty="0" err="1" smtClean="0"/>
              <a:t>mean</a:t>
            </a:r>
            <a:r>
              <a:rPr lang="fr-BE" sz="1600" dirty="0" smtClean="0"/>
              <a:t> IWV (</a:t>
            </a:r>
            <a:r>
              <a:rPr lang="fr-BE" sz="1600" dirty="0" err="1" smtClean="0"/>
              <a:t>winter</a:t>
            </a:r>
            <a:r>
              <a:rPr lang="fr-BE" sz="1600" dirty="0" smtClean="0"/>
              <a:t>) </a:t>
            </a:r>
            <a:r>
              <a:rPr lang="fr-BE" sz="1600" dirty="0"/>
              <a:t>?                                              </a:t>
            </a:r>
            <a:r>
              <a:rPr lang="fr-BE" sz="1600" dirty="0" smtClean="0"/>
              <a:t>                   </a:t>
            </a:r>
            <a:r>
              <a:rPr lang="fr-BE" sz="1600" dirty="0" smtClean="0">
                <a:sym typeface="Wingdings" pitchFamily="2" charset="2"/>
              </a:rPr>
              <a:t> </a:t>
            </a:r>
            <a:r>
              <a:rPr lang="en-GB" sz="1600" dirty="0" smtClean="0">
                <a:sym typeface="Wingdings" pitchFamily="2" charset="2"/>
              </a:rPr>
              <a:t>different “sensitivities” of GPS and satellite sensors at the IWV             </a:t>
            </a:r>
            <a:r>
              <a:rPr lang="fr-BE" sz="16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fr-BE" sz="1600" dirty="0" smtClean="0">
                <a:sym typeface="Wingdings" pitchFamily="2" charset="2"/>
              </a:rPr>
              <a:t> </a:t>
            </a:r>
            <a:r>
              <a:rPr lang="en-GB" sz="1600" dirty="0" smtClean="0">
                <a:sym typeface="Wingdings" pitchFamily="2" charset="2"/>
              </a:rPr>
              <a:t>extremes</a:t>
            </a:r>
            <a:r>
              <a:rPr lang="en-GB" sz="1600" dirty="0" smtClean="0"/>
              <a:t>  </a:t>
            </a:r>
          </a:p>
          <a:p>
            <a:pPr marL="109537" indent="0">
              <a:buNone/>
            </a:pPr>
            <a:r>
              <a:rPr lang="fr-BE" sz="1600" dirty="0" smtClean="0"/>
              <a:t>                  </a:t>
            </a:r>
          </a:p>
          <a:p>
            <a:pPr marL="109537" indent="0">
              <a:buNone/>
            </a:pPr>
            <a:r>
              <a:rPr lang="fr-BE" sz="1600" dirty="0" smtClean="0"/>
              <a:t>                              </a:t>
            </a:r>
          </a:p>
          <a:p>
            <a:r>
              <a:rPr lang="fr-BE" sz="1600" dirty="0" smtClean="0"/>
              <a:t>RMS maximal for maximum </a:t>
            </a:r>
            <a:r>
              <a:rPr lang="fr-BE" sz="1600" dirty="0" err="1" smtClean="0"/>
              <a:t>mean</a:t>
            </a:r>
            <a:r>
              <a:rPr lang="fr-BE" sz="1600" dirty="0" smtClean="0"/>
              <a:t> IWV and minimal for minimum </a:t>
            </a:r>
            <a:r>
              <a:rPr lang="fr-BE" sz="1600" dirty="0" err="1" smtClean="0"/>
              <a:t>mean</a:t>
            </a:r>
            <a:r>
              <a:rPr lang="fr-BE" sz="1600" dirty="0" smtClean="0"/>
              <a:t> IWV                                                                                                        </a:t>
            </a:r>
            <a:r>
              <a:rPr lang="fr-BE" sz="1600" dirty="0" smtClean="0">
                <a:sym typeface="Wingdings" pitchFamily="2" charset="2"/>
              </a:rPr>
              <a:t> consistent </a:t>
            </a:r>
            <a:r>
              <a:rPr lang="fr-BE" sz="1600" dirty="0" err="1" smtClean="0">
                <a:sym typeface="Wingdings" pitchFamily="2" charset="2"/>
              </a:rPr>
              <a:t>with</a:t>
            </a:r>
            <a:r>
              <a:rPr lang="fr-BE" sz="1600" dirty="0" smtClean="0">
                <a:sym typeface="Wingdings" pitchFamily="2" charset="2"/>
              </a:rPr>
              <a:t> latitudinal variation                                                      in the </a:t>
            </a:r>
            <a:r>
              <a:rPr lang="fr-BE" sz="1600" dirty="0" err="1" smtClean="0">
                <a:sym typeface="Wingdings" pitchFamily="2" charset="2"/>
              </a:rPr>
              <a:t>presence</a:t>
            </a:r>
            <a:r>
              <a:rPr lang="fr-BE" sz="1600" dirty="0" smtClean="0">
                <a:sym typeface="Wingdings" pitchFamily="2" charset="2"/>
              </a:rPr>
              <a:t> of </a:t>
            </a:r>
            <a:r>
              <a:rPr lang="fr-BE" sz="1600" dirty="0" err="1" smtClean="0">
                <a:sym typeface="Wingdings" pitchFamily="2" charset="2"/>
              </a:rPr>
              <a:t>strong</a:t>
            </a:r>
            <a:r>
              <a:rPr lang="fr-BE" sz="1600" dirty="0" smtClean="0">
                <a:sym typeface="Wingdings" pitchFamily="2" charset="2"/>
              </a:rPr>
              <a:t> </a:t>
            </a:r>
            <a:r>
              <a:rPr lang="fr-BE" sz="1600" dirty="0" err="1" smtClean="0">
                <a:sym typeface="Wingdings" pitchFamily="2" charset="2"/>
              </a:rPr>
              <a:t>humidity</a:t>
            </a:r>
            <a:r>
              <a:rPr lang="fr-BE" sz="1600" dirty="0" smtClean="0">
                <a:sym typeface="Wingdings" pitchFamily="2" charset="2"/>
              </a:rPr>
              <a:t> gradients (</a:t>
            </a:r>
            <a:r>
              <a:rPr lang="fr-BE" sz="1600" dirty="0" err="1" smtClean="0">
                <a:sym typeface="Wingdings" pitchFamily="2" charset="2"/>
              </a:rPr>
              <a:t>moister</a:t>
            </a:r>
            <a:r>
              <a:rPr lang="fr-BE" sz="1600" dirty="0" smtClean="0">
                <a:sym typeface="Wingdings" pitchFamily="2" charset="2"/>
              </a:rPr>
              <a:t> air </a:t>
            </a:r>
            <a:r>
              <a:rPr lang="fr-BE" sz="1600" dirty="0" err="1" smtClean="0">
                <a:sym typeface="Wingdings" pitchFamily="2" charset="2"/>
              </a:rPr>
              <a:t>involved</a:t>
            </a:r>
            <a:r>
              <a:rPr lang="fr-BE" sz="1600" dirty="0" smtClean="0">
                <a:sym typeface="Wingdings" pitchFamily="2" charset="2"/>
              </a:rPr>
              <a:t>)     </a:t>
            </a:r>
            <a:r>
              <a:rPr lang="fr-BE" sz="16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fr-BE" sz="1600" dirty="0" smtClean="0">
                <a:sym typeface="Wingdings" pitchFamily="2" charset="2"/>
              </a:rPr>
              <a:t>location and </a:t>
            </a:r>
            <a:r>
              <a:rPr lang="fr-BE" sz="1600" dirty="0" err="1" smtClean="0">
                <a:sym typeface="Wingdings" pitchFamily="2" charset="2"/>
              </a:rPr>
              <a:t>sampling</a:t>
            </a:r>
            <a:r>
              <a:rPr lang="fr-BE" sz="1600" dirty="0" smtClean="0">
                <a:sym typeface="Wingdings" pitchFamily="2" charset="2"/>
              </a:rPr>
              <a:t> </a:t>
            </a:r>
            <a:r>
              <a:rPr lang="fr-BE" sz="1600" dirty="0" err="1" smtClean="0">
                <a:sym typeface="Wingdings" pitchFamily="2" charset="2"/>
              </a:rPr>
              <a:t>differences</a:t>
            </a:r>
            <a:r>
              <a:rPr lang="fr-BE" sz="1600" dirty="0" smtClean="0">
                <a:sym typeface="Wingdings" pitchFamily="2" charset="2"/>
              </a:rPr>
              <a:t> </a:t>
            </a:r>
            <a:r>
              <a:rPr lang="fr-BE" sz="1600" dirty="0" err="1" smtClean="0">
                <a:sym typeface="Wingdings" pitchFamily="2" charset="2"/>
              </a:rPr>
              <a:t>might</a:t>
            </a:r>
            <a:r>
              <a:rPr lang="fr-BE" sz="1600" dirty="0" smtClean="0">
                <a:sym typeface="Wingdings" pitchFamily="2" charset="2"/>
              </a:rPr>
              <a:t> </a:t>
            </a:r>
            <a:r>
              <a:rPr lang="fr-BE" sz="1600" dirty="0" err="1" smtClean="0">
                <a:sym typeface="Wingdings" pitchFamily="2" charset="2"/>
              </a:rPr>
              <a:t>be</a:t>
            </a:r>
            <a:r>
              <a:rPr lang="fr-BE" sz="1600" dirty="0" smtClean="0">
                <a:sym typeface="Wingdings" pitchFamily="2" charset="2"/>
              </a:rPr>
              <a:t> more </a:t>
            </a:r>
            <a:r>
              <a:rPr lang="fr-BE" sz="1600" dirty="0" err="1" smtClean="0">
                <a:sym typeface="Wingdings" pitchFamily="2" charset="2"/>
              </a:rPr>
              <a:t>significant</a:t>
            </a:r>
            <a:endParaRPr lang="fr-BE" sz="1600" dirty="0" smtClean="0">
              <a:sym typeface="Wingdings" pitchFamily="2" charset="2"/>
            </a:endParaRPr>
          </a:p>
          <a:p>
            <a:endParaRPr lang="fr-BE" sz="1600" dirty="0" smtClean="0"/>
          </a:p>
          <a:p>
            <a:pPr marL="109537" indent="0">
              <a:buNone/>
            </a:pPr>
            <a:endParaRPr lang="en-US" sz="1600" dirty="0"/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481888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64592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</a:t>
            </a: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-temporal  variations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018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Content Placeholder 1"/>
          <p:cNvSpPr>
            <a:spLocks noGrp="1"/>
          </p:cNvSpPr>
          <p:nvPr>
            <p:ph idx="1"/>
          </p:nvPr>
        </p:nvSpPr>
        <p:spPr>
          <a:xfrm>
            <a:off x="899592" y="1340768"/>
            <a:ext cx="7828876" cy="4104456"/>
          </a:xfrm>
        </p:spPr>
        <p:txBody>
          <a:bodyPr/>
          <a:lstStyle/>
          <a:p>
            <a:r>
              <a:rPr lang="fr-BE" sz="1600" dirty="0" err="1"/>
              <a:t>a</a:t>
            </a:r>
            <a:r>
              <a:rPr lang="fr-BE" sz="1600" dirty="0" err="1" smtClean="0"/>
              <a:t>lthough</a:t>
            </a:r>
            <a:r>
              <a:rPr lang="fr-BE" sz="1600" dirty="0" smtClean="0"/>
              <a:t> </a:t>
            </a:r>
            <a:r>
              <a:rPr lang="en-US" sz="1600" dirty="0" smtClean="0"/>
              <a:t>originally </a:t>
            </a:r>
            <a:r>
              <a:rPr lang="en-US" sz="1600" dirty="0"/>
              <a:t>tracing other slants/directions, </a:t>
            </a:r>
            <a:r>
              <a:rPr lang="en-US" sz="1600" dirty="0" smtClean="0"/>
              <a:t>good </a:t>
            </a:r>
            <a:r>
              <a:rPr lang="en-US" sz="1600" dirty="0"/>
              <a:t>agreement between </a:t>
            </a:r>
            <a:r>
              <a:rPr lang="en-US" sz="1600" dirty="0" smtClean="0"/>
              <a:t>GPS and satellite devices</a:t>
            </a:r>
          </a:p>
          <a:p>
            <a:endParaRPr lang="en-US" sz="1600" dirty="0" smtClean="0"/>
          </a:p>
          <a:p>
            <a:r>
              <a:rPr lang="fr-BE" sz="1600" dirty="0" smtClean="0"/>
              <a:t>Cloud </a:t>
            </a:r>
            <a:r>
              <a:rPr lang="fr-BE" sz="1600" dirty="0" err="1" smtClean="0"/>
              <a:t>cover</a:t>
            </a:r>
            <a:r>
              <a:rPr lang="fr-BE" sz="1600" dirty="0" smtClean="0"/>
              <a:t> </a:t>
            </a:r>
            <a:r>
              <a:rPr lang="fr-BE" sz="1600" dirty="0" err="1" smtClean="0"/>
              <a:t>is</a:t>
            </a:r>
            <a:r>
              <a:rPr lang="fr-BE" sz="1600" dirty="0" smtClean="0"/>
              <a:t> </a:t>
            </a:r>
            <a:r>
              <a:rPr lang="fr-BE" sz="1600" dirty="0" err="1" smtClean="0"/>
              <a:t>certainly</a:t>
            </a:r>
            <a:r>
              <a:rPr lang="fr-BE" sz="1600" dirty="0" smtClean="0"/>
              <a:t> an issue for satellite IWV </a:t>
            </a:r>
            <a:r>
              <a:rPr lang="fr-BE" sz="1600" dirty="0" err="1" smtClean="0"/>
              <a:t>retrievals</a:t>
            </a:r>
            <a:r>
              <a:rPr lang="fr-BE" sz="1600" dirty="0" smtClean="0"/>
              <a:t>, use of </a:t>
            </a:r>
            <a:r>
              <a:rPr lang="fr-BE" sz="1600" dirty="0" err="1" smtClean="0"/>
              <a:t>cloud</a:t>
            </a:r>
            <a:r>
              <a:rPr lang="fr-BE" sz="1600" dirty="0" smtClean="0"/>
              <a:t> flag data </a:t>
            </a:r>
            <a:r>
              <a:rPr lang="fr-BE" sz="1600" dirty="0" err="1" smtClean="0"/>
              <a:t>is</a:t>
            </a:r>
            <a:r>
              <a:rPr lang="fr-BE" sz="1600" dirty="0" smtClean="0"/>
              <a:t> essential for good agreement </a:t>
            </a:r>
            <a:r>
              <a:rPr lang="fr-BE" sz="1600" dirty="0" err="1" smtClean="0"/>
              <a:t>with</a:t>
            </a:r>
            <a:r>
              <a:rPr lang="fr-BE" sz="1600" dirty="0" smtClean="0"/>
              <a:t> GPS! </a:t>
            </a:r>
          </a:p>
          <a:p>
            <a:endParaRPr lang="fr-BE" sz="1600" dirty="0"/>
          </a:p>
          <a:p>
            <a:r>
              <a:rPr lang="fr-BE" sz="1600" dirty="0" err="1"/>
              <a:t>d</a:t>
            </a:r>
            <a:r>
              <a:rPr lang="fr-BE" sz="1600" dirty="0" err="1" smtClean="0"/>
              <a:t>ay</a:t>
            </a:r>
            <a:r>
              <a:rPr lang="fr-BE" sz="1600" dirty="0" smtClean="0"/>
              <a:t>-night </a:t>
            </a:r>
            <a:r>
              <a:rPr lang="fr-BE" sz="1600" dirty="0" err="1" smtClean="0"/>
              <a:t>differences</a:t>
            </a:r>
            <a:r>
              <a:rPr lang="fr-BE" sz="1600" dirty="0" smtClean="0"/>
              <a:t> in the AIRS IWV </a:t>
            </a:r>
            <a:r>
              <a:rPr lang="fr-BE" sz="1600" dirty="0" err="1" smtClean="0"/>
              <a:t>retrieval</a:t>
            </a:r>
            <a:endParaRPr lang="fr-BE" sz="1600" dirty="0" smtClean="0"/>
          </a:p>
          <a:p>
            <a:endParaRPr lang="fr-BE" sz="1600" dirty="0" smtClean="0"/>
          </a:p>
          <a:p>
            <a:r>
              <a:rPr lang="fr-BE" sz="1600" dirty="0" err="1" smtClean="0"/>
              <a:t>Homogeneity</a:t>
            </a:r>
            <a:r>
              <a:rPr lang="fr-BE" sz="1600" dirty="0" smtClean="0"/>
              <a:t> of</a:t>
            </a:r>
            <a:r>
              <a:rPr lang="en-GB" sz="1600" dirty="0" smtClean="0"/>
              <a:t> “GOMESCIA” database </a:t>
            </a:r>
            <a:r>
              <a:rPr lang="fr-BE" sz="1600" dirty="0" smtClean="0"/>
              <a:t>(</a:t>
            </a:r>
            <a:r>
              <a:rPr lang="fr-BE" sz="1600" dirty="0" smtClean="0"/>
              <a:t>1995-2011) </a:t>
            </a:r>
            <a:r>
              <a:rPr lang="fr-BE" sz="1600" dirty="0" err="1" smtClean="0"/>
              <a:t>seems</a:t>
            </a:r>
            <a:r>
              <a:rPr lang="fr-BE" sz="1600" dirty="0" smtClean="0"/>
              <a:t> OK for </a:t>
            </a:r>
            <a:r>
              <a:rPr lang="fr-BE" sz="1600" dirty="0" err="1" smtClean="0"/>
              <a:t>our</a:t>
            </a:r>
            <a:r>
              <a:rPr lang="fr-BE" sz="1600" dirty="0" smtClean="0"/>
              <a:t> </a:t>
            </a:r>
            <a:r>
              <a:rPr lang="fr-BE" sz="1600" smtClean="0"/>
              <a:t>purposes.</a:t>
            </a:r>
            <a:endParaRPr lang="fr-BE" sz="1600" dirty="0" smtClean="0"/>
          </a:p>
          <a:p>
            <a:endParaRPr lang="fr-BE" sz="1600" dirty="0"/>
          </a:p>
          <a:p>
            <a:r>
              <a:rPr lang="fr-BE" sz="1600" dirty="0" err="1"/>
              <a:t>o</a:t>
            </a:r>
            <a:r>
              <a:rPr lang="fr-BE" sz="1600" dirty="0" err="1" smtClean="0"/>
              <a:t>nly</a:t>
            </a:r>
            <a:r>
              <a:rPr lang="fr-BE" sz="1600" dirty="0" smtClean="0"/>
              <a:t> for RMS of GPS-satellite </a:t>
            </a:r>
            <a:r>
              <a:rPr lang="fr-BE" sz="1600" dirty="0" err="1" smtClean="0"/>
              <a:t>scatter</a:t>
            </a:r>
            <a:r>
              <a:rPr lang="fr-BE" sz="1600" dirty="0" smtClean="0"/>
              <a:t> plots: </a:t>
            </a:r>
            <a:r>
              <a:rPr lang="fr-BE" sz="1600" dirty="0" err="1" smtClean="0"/>
              <a:t>seasonal</a:t>
            </a:r>
            <a:r>
              <a:rPr lang="fr-BE" sz="1600" dirty="0" smtClean="0"/>
              <a:t> and latitudinal </a:t>
            </a:r>
            <a:r>
              <a:rPr lang="fr-BE" sz="1600" dirty="0" err="1" smtClean="0"/>
              <a:t>dependency</a:t>
            </a:r>
            <a:r>
              <a:rPr lang="fr-BE" sz="1600" dirty="0"/>
              <a:t> </a:t>
            </a:r>
            <a:r>
              <a:rPr lang="fr-BE" sz="1600" dirty="0" smtClean="0"/>
              <a:t>(RMS ∝ </a:t>
            </a:r>
            <a:r>
              <a:rPr lang="fr-BE" sz="1600" dirty="0" err="1" smtClean="0"/>
              <a:t>mean</a:t>
            </a:r>
            <a:r>
              <a:rPr lang="fr-BE" sz="1600" dirty="0" smtClean="0"/>
              <a:t> IWV)</a:t>
            </a:r>
          </a:p>
          <a:p>
            <a:endParaRPr lang="fr-BE" sz="1600" dirty="0"/>
          </a:p>
          <a:p>
            <a:r>
              <a:rPr lang="fr-BE" sz="1600" dirty="0" err="1"/>
              <a:t>s</a:t>
            </a:r>
            <a:r>
              <a:rPr lang="fr-BE" sz="1600" dirty="0" err="1" smtClean="0"/>
              <a:t>ubmitted</a:t>
            </a:r>
            <a:r>
              <a:rPr lang="fr-BE" sz="1600" dirty="0" smtClean="0"/>
              <a:t> to ACP</a:t>
            </a:r>
            <a:endParaRPr lang="en-US" sz="1600" dirty="0"/>
          </a:p>
          <a:p>
            <a:endParaRPr lang="fr-BE" sz="1600" dirty="0" smtClean="0"/>
          </a:p>
          <a:p>
            <a:pPr marL="109537" indent="0">
              <a:buNone/>
            </a:pPr>
            <a:endParaRPr lang="en-US" sz="1600" dirty="0"/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Instruments &amp; datasets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18" name="Group 17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20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600" b="1" cap="small" dirty="0">
                  <a:latin typeface="Myriad Web Pro" pitchFamily="34" charset="0"/>
                </a:rPr>
                <a:t>ROB</a:t>
              </a:r>
              <a:endParaRPr lang="en-GB" sz="600" b="1" cap="small" dirty="0">
                <a:latin typeface="Myriad Web Pro" pitchFamily="34" charset="0"/>
              </a:endParaRPr>
            </a:p>
          </p:txBody>
        </p:sp>
      </p:grpSp>
      <p:sp>
        <p:nvSpPr>
          <p:cNvPr id="25" name="Isosceles Triangle 2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EUMETSAT/AMS </a:t>
            </a:r>
            <a:r>
              <a:rPr lang="fr-BE" b="1" dirty="0" err="1" smtClean="0">
                <a:solidFill>
                  <a:schemeClr val="tx1"/>
                </a:solidFill>
              </a:rPr>
              <a:t>conf</a:t>
            </a:r>
            <a:r>
              <a:rPr lang="fr-BE" b="1" dirty="0" smtClean="0">
                <a:solidFill>
                  <a:schemeClr val="tx1"/>
                </a:solidFill>
              </a:rPr>
              <a:t>.    Vienna,                 16-20 Sept. 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4818888" y="64007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764704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248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028"/>
          <p:cNvSpPr>
            <a:spLocks noGrp="1" noChangeArrowheads="1"/>
          </p:cNvSpPr>
          <p:nvPr>
            <p:ph idx="1"/>
          </p:nvPr>
        </p:nvSpPr>
        <p:spPr>
          <a:xfrm>
            <a:off x="1907704" y="1268760"/>
            <a:ext cx="5955542" cy="4392488"/>
          </a:xfrm>
        </p:spPr>
        <p:txBody>
          <a:bodyPr>
            <a:normAutofit/>
          </a:bodyPr>
          <a:lstStyle/>
          <a:p>
            <a:pPr marL="412750" indent="-4127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fr-BE" sz="2200" dirty="0" smtClean="0"/>
              <a:t>Instruments and </a:t>
            </a:r>
            <a:r>
              <a:rPr lang="fr-BE" sz="2200" dirty="0" err="1" smtClean="0"/>
              <a:t>datasets</a:t>
            </a:r>
            <a:endParaRPr lang="en-US" sz="2200" i="1" dirty="0" smtClean="0"/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en-US" sz="2200" dirty="0" smtClean="0"/>
          </a:p>
          <a:p>
            <a:pPr marL="412750" indent="-4127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fr-BE" sz="2200" dirty="0" err="1" smtClean="0"/>
              <a:t>Sensitivity</a:t>
            </a:r>
            <a:r>
              <a:rPr lang="fr-BE" sz="2200" dirty="0" smtClean="0"/>
              <a:t> </a:t>
            </a:r>
            <a:r>
              <a:rPr lang="fr-BE" sz="2200" dirty="0" err="1" smtClean="0"/>
              <a:t>analysis</a:t>
            </a:r>
            <a:r>
              <a:rPr lang="fr-BE" sz="2200" dirty="0" smtClean="0"/>
              <a:t> of </a:t>
            </a:r>
            <a:r>
              <a:rPr lang="fr-BE" sz="2200" dirty="0" err="1" smtClean="0"/>
              <a:t>selection</a:t>
            </a:r>
            <a:r>
              <a:rPr lang="fr-BE" sz="2200" dirty="0" smtClean="0"/>
              <a:t> </a:t>
            </a:r>
            <a:r>
              <a:rPr lang="fr-BE" sz="2200" dirty="0" err="1" smtClean="0"/>
              <a:t>criteria</a:t>
            </a:r>
            <a:endParaRPr lang="en-US" sz="2200" dirty="0" smtClean="0"/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AutoNum type="romanLcPeriod"/>
              <a:defRPr/>
            </a:pPr>
            <a:r>
              <a:rPr lang="fr-BE" sz="2000" i="1" dirty="0" smtClean="0"/>
              <a:t>Day-night </a:t>
            </a:r>
            <a:r>
              <a:rPr lang="fr-BE" sz="2000" i="1" dirty="0" err="1" smtClean="0"/>
              <a:t>differences</a:t>
            </a:r>
            <a:r>
              <a:rPr lang="fr-BE" sz="2000" i="1" dirty="0" smtClean="0"/>
              <a:t> in AIRS</a:t>
            </a:r>
            <a:endParaRPr lang="en-US" sz="2000" i="1" dirty="0" smtClean="0"/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AutoNum type="romanLcPeriod"/>
              <a:defRPr/>
            </a:pPr>
            <a:r>
              <a:rPr lang="fr-BE" sz="2000" i="1" dirty="0" err="1" smtClean="0"/>
              <a:t>Homogeneity</a:t>
            </a:r>
            <a:r>
              <a:rPr lang="fr-BE" sz="2000" i="1" dirty="0" smtClean="0"/>
              <a:t> of GOMESCIA</a:t>
            </a:r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AutoNum type="romanLcPeriod"/>
              <a:defRPr/>
            </a:pPr>
            <a:r>
              <a:rPr lang="fr-BE" sz="2000" i="1" dirty="0" smtClean="0"/>
              <a:t>Impact of </a:t>
            </a:r>
            <a:r>
              <a:rPr lang="fr-BE" sz="2000" i="1" dirty="0" err="1" smtClean="0"/>
              <a:t>cloud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cover</a:t>
            </a:r>
            <a:endParaRPr lang="fr-BE" sz="2000" i="1" dirty="0" smtClean="0"/>
          </a:p>
          <a:p>
            <a:pPr marL="457200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sz="2200" i="1" dirty="0" smtClean="0"/>
          </a:p>
          <a:p>
            <a:pPr marL="412750" indent="-4127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fr-BE" sz="2200" dirty="0" err="1" smtClean="0"/>
              <a:t>Spatio-temporal</a:t>
            </a:r>
            <a:r>
              <a:rPr lang="fr-BE" sz="2200" dirty="0" smtClean="0"/>
              <a:t> variations</a:t>
            </a:r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AutoNum type="romanLcPeriod"/>
              <a:defRPr/>
            </a:pPr>
            <a:r>
              <a:rPr lang="fr-BE" sz="2000" i="1" dirty="0" err="1" smtClean="0"/>
              <a:t>Geographical</a:t>
            </a:r>
            <a:r>
              <a:rPr lang="fr-BE" sz="2000" i="1" dirty="0" smtClean="0"/>
              <a:t> variations</a:t>
            </a:r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AutoNum type="romanLcPeriod"/>
              <a:defRPr/>
            </a:pPr>
            <a:r>
              <a:rPr lang="fr-BE" sz="2000" i="1" dirty="0" err="1" smtClean="0"/>
              <a:t>Seasonal</a:t>
            </a:r>
            <a:r>
              <a:rPr lang="fr-BE" sz="2000" i="1" dirty="0" smtClean="0"/>
              <a:t> variation</a:t>
            </a:r>
            <a:endParaRPr lang="fr-BE" sz="2000" i="1" dirty="0"/>
          </a:p>
          <a:p>
            <a:pPr marL="412750" indent="-4127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fr-BE" sz="2200" dirty="0" smtClean="0"/>
          </a:p>
          <a:p>
            <a:pPr marL="412750" indent="-4127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fr-BE" sz="2200" dirty="0" smtClean="0"/>
              <a:t>Conclusions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200" dirty="0" smtClean="0"/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 pitchFamily="34" charset="0"/>
              <a:buNone/>
              <a:defRPr/>
            </a:pPr>
            <a:endParaRPr lang="fr-BE" sz="3100" i="1" dirty="0" smtClean="0"/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 pitchFamily="34" charset="0"/>
              <a:buNone/>
              <a:defRPr/>
            </a:pPr>
            <a:endParaRPr lang="en-US" sz="3100" i="1" dirty="0" smtClean="0"/>
          </a:p>
          <a:p>
            <a:pPr marL="668338" lvl="1" indent="-412750" eaLnBrk="1" fontAlgn="auto" hangingPunct="1">
              <a:lnSpc>
                <a:spcPct val="90000"/>
              </a:lnSpc>
              <a:spcAft>
                <a:spcPts val="0"/>
              </a:spcAft>
              <a:buFont typeface="Verdana" pitchFamily="34" charset="0"/>
              <a:buNone/>
              <a:defRPr/>
            </a:pPr>
            <a:endParaRPr lang="en-US" i="1" dirty="0" smtClean="0"/>
          </a:p>
          <a:p>
            <a:pPr marL="412750" indent="-412750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US" i="1" dirty="0" smtClean="0"/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en-US" i="1" dirty="0" smtClean="0"/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Char char="ü"/>
              <a:defRPr/>
            </a:pPr>
            <a:endParaRPr lang="en-US" i="1" dirty="0" smtClean="0"/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Outline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15" name="Group 1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18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600" b="1" cap="small" dirty="0">
                  <a:latin typeface="Myriad Web Pro" pitchFamily="34" charset="0"/>
                </a:rPr>
                <a:t>ROB</a:t>
              </a:r>
              <a:endParaRPr lang="en-GB" sz="600" b="1" cap="small" dirty="0">
                <a:latin typeface="Myriad Web Pro" pitchFamily="34" charset="0"/>
              </a:endParaRPr>
            </a:p>
          </p:txBody>
        </p:sp>
      </p:grpSp>
      <p:sp>
        <p:nvSpPr>
          <p:cNvPr id="14" name="Isosceles Triangle 1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EUMETSAT/AMS </a:t>
            </a:r>
            <a:r>
              <a:rPr lang="fr-BE" b="1" dirty="0" err="1" smtClean="0">
                <a:solidFill>
                  <a:schemeClr val="tx1"/>
                </a:solidFill>
              </a:rPr>
              <a:t>conf</a:t>
            </a:r>
            <a:r>
              <a:rPr lang="fr-BE" b="1" dirty="0" smtClean="0">
                <a:solidFill>
                  <a:schemeClr val="tx1"/>
                </a:solidFill>
              </a:rPr>
              <a:t>.    Vienna,                 16-20 Sept. 2013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757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EUMETSAT/AMS </a:t>
            </a:r>
            <a:r>
              <a:rPr lang="fr-BE" b="1" dirty="0" err="1" smtClean="0">
                <a:solidFill>
                  <a:schemeClr val="tx1"/>
                </a:solidFill>
              </a:rPr>
              <a:t>conf</a:t>
            </a:r>
            <a:r>
              <a:rPr lang="fr-BE" b="1" dirty="0" smtClean="0">
                <a:solidFill>
                  <a:schemeClr val="tx1"/>
                </a:solidFill>
              </a:rPr>
              <a:t>.    Vienna,                 16-20 Sept. 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Text Box 1031"/>
          <p:cNvSpPr txBox="1">
            <a:spLocks noChangeArrowheads="1"/>
          </p:cNvSpPr>
          <p:nvPr/>
        </p:nvSpPr>
        <p:spPr bwMode="auto">
          <a:xfrm>
            <a:off x="481888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40" name="Group 39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42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600" b="1" cap="small" dirty="0">
                  <a:latin typeface="Myriad Web Pro" pitchFamily="34" charset="0"/>
                </a:rPr>
                <a:t>ROB</a:t>
              </a:r>
              <a:endParaRPr lang="en-GB" sz="600" b="1" cap="small" dirty="0">
                <a:latin typeface="Myriad Web Pro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733801" y="2636912"/>
            <a:ext cx="1524000" cy="646331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0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</a:rPr>
              <a:t>total </a:t>
            </a:r>
            <a:r>
              <a:rPr kumimoji="0" lang="fr-B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</a:rPr>
              <a:t>column</a:t>
            </a: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</a:rPr>
              <a:t> water </a:t>
            </a:r>
            <a:r>
              <a:rPr kumimoji="0" lang="fr-B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</a:rPr>
              <a:t>vapour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590801" y="1678854"/>
            <a:ext cx="1066800" cy="1219200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457201" y="1233322"/>
            <a:ext cx="2895600" cy="369332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0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GOME/SCIAMACHY/GOME-2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4" name="Picture 17" descr="http://www.spaceoffice.nl/blobs/Beeldbank%20-%20per%20thema/Planet%20Earth/envisat_dlr_3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1" y="1755054"/>
            <a:ext cx="1420142" cy="113237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791201" y="1461922"/>
            <a:ext cx="609600" cy="369332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0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AIRS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9900" y="1069254"/>
            <a:ext cx="1467301" cy="12954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9" name="TextBox 58"/>
          <p:cNvSpPr txBox="1"/>
          <p:nvPr/>
        </p:nvSpPr>
        <p:spPr>
          <a:xfrm>
            <a:off x="6858001" y="3888653"/>
            <a:ext cx="609600" cy="369332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0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GPS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1" name="Picture 80" descr="presentGNS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95"/>
          <a:stretch>
            <a:fillRect/>
          </a:stretch>
        </p:blipFill>
        <p:spPr bwMode="auto">
          <a:xfrm>
            <a:off x="6400801" y="4422053"/>
            <a:ext cx="1454534" cy="12715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Arrow Connector 63"/>
          <p:cNvCxnSpPr/>
          <p:nvPr/>
        </p:nvCxnSpPr>
        <p:spPr>
          <a:xfrm flipH="1" flipV="1">
            <a:off x="5334001" y="3279054"/>
            <a:ext cx="1828800" cy="533400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>
          <a:xfrm flipH="1">
            <a:off x="5046087" y="1907454"/>
            <a:ext cx="1049914" cy="685800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pic>
        <p:nvPicPr>
          <p:cNvPr id="70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29604" y="1475453"/>
            <a:ext cx="343061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9" descr="http://www.mpic.de/typo3temp/pics/d7be8b65c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12" r="12311" b="26922"/>
          <a:stretch/>
        </p:blipFill>
        <p:spPr bwMode="auto">
          <a:xfrm>
            <a:off x="3429001" y="1246853"/>
            <a:ext cx="44795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ericpott\Pictures\logo ORB\logo_orb_gr_t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1" t="13996" r="8521" b="7350"/>
          <a:stretch/>
        </p:blipFill>
        <p:spPr bwMode="auto">
          <a:xfrm>
            <a:off x="7620000" y="3922973"/>
            <a:ext cx="457700" cy="360000"/>
          </a:xfrm>
          <a:prstGeom prst="rect">
            <a:avLst/>
          </a:prstGeom>
          <a:solidFill>
            <a:sysClr val="window" lastClr="FFFFFF"/>
          </a:solidFill>
          <a:extLst/>
        </p:spPr>
      </p:pic>
      <p:pic>
        <p:nvPicPr>
          <p:cNvPr id="73" name="Picture 2" descr="C:\Users\ericpott\Pictures\ROB - Work\STCE Logo\STCE-Logo-Whit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4" t="32018" r="29654" b="26067"/>
          <a:stretch/>
        </p:blipFill>
        <p:spPr bwMode="auto">
          <a:xfrm>
            <a:off x="5382369" y="2766654"/>
            <a:ext cx="4850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4846320" y="5468885"/>
            <a:ext cx="186055" cy="3262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1" y="3202854"/>
            <a:ext cx="5105402" cy="2962450"/>
            <a:chOff x="533401" y="3202854"/>
            <a:chExt cx="5105402" cy="2962450"/>
          </a:xfrm>
        </p:grpSpPr>
        <p:sp>
          <p:nvSpPr>
            <p:cNvPr id="57" name="TextBox 56"/>
            <p:cNvSpPr txBox="1"/>
            <p:nvPr/>
          </p:nvSpPr>
          <p:spPr>
            <a:xfrm>
              <a:off x="533401" y="3812453"/>
              <a:ext cx="2362200" cy="369332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02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CIMEL </a:t>
              </a:r>
              <a:r>
                <a:rPr kumimoji="0" lang="fr-BE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sun</a:t>
              </a:r>
              <a:r>
                <a:rPr kumimoji="0" lang="fr-B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fr-BE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photometer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10001" y="4117253"/>
              <a:ext cx="1352550" cy="369332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02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radiosondes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60" name="Picture 47" descr="DSCN000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7437"/>
            <a:stretch>
              <a:fillRect/>
            </a:stretch>
          </p:blipFill>
          <p:spPr bwMode="auto">
            <a:xfrm>
              <a:off x="1125538" y="4412528"/>
              <a:ext cx="1160463" cy="122872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621" y="4772466"/>
              <a:ext cx="889466" cy="1392838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3" name="Straight Arrow Connector 62"/>
            <p:cNvCxnSpPr/>
            <p:nvPr/>
          </p:nvCxnSpPr>
          <p:spPr>
            <a:xfrm flipV="1">
              <a:off x="1714501" y="3202854"/>
              <a:ext cx="1943100" cy="5334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tailEnd type="arrow"/>
            </a:ln>
            <a:effectLst/>
          </p:spPr>
        </p:cxnSp>
        <p:pic>
          <p:nvPicPr>
            <p:cNvPr id="68" name="Picture 2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890" y="4066253"/>
              <a:ext cx="320913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3048004" y="3736253"/>
              <a:ext cx="343061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Straight Arrow Connector 48"/>
            <p:cNvCxnSpPr/>
            <p:nvPr/>
          </p:nvCxnSpPr>
          <p:spPr>
            <a:xfrm flipH="1" flipV="1">
              <a:off x="4486276" y="3356992"/>
              <a:ext cx="9525" cy="718066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8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Instruments &amp; datasets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11981" y="3643630"/>
            <a:ext cx="5060419" cy="2737698"/>
            <a:chOff x="3111981" y="3643630"/>
            <a:chExt cx="5060419" cy="27376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11981" y="3643630"/>
              <a:ext cx="5060419" cy="273769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111981" y="6207919"/>
              <a:ext cx="739939" cy="1734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EUMETSAT/AMS </a:t>
            </a:r>
            <a:r>
              <a:rPr lang="fr-BE" b="1" dirty="0" err="1" smtClean="0">
                <a:solidFill>
                  <a:schemeClr val="tx1"/>
                </a:solidFill>
              </a:rPr>
              <a:t>conf</a:t>
            </a:r>
            <a:r>
              <a:rPr lang="fr-BE" b="1" dirty="0" smtClean="0">
                <a:solidFill>
                  <a:schemeClr val="tx1"/>
                </a:solidFill>
              </a:rPr>
              <a:t>.    Vienna,                 16-20 Sept. 2013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40" name="Group 39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42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600" b="1" cap="small" dirty="0">
                  <a:latin typeface="Myriad Web Pro" pitchFamily="34" charset="0"/>
                </a:rPr>
                <a:t>ROB</a:t>
              </a:r>
              <a:endParaRPr lang="en-GB" sz="600" b="1" cap="small" dirty="0">
                <a:latin typeface="Myriad Web Pro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3281252" y="764704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Ground-based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device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Rectangle 79"/>
          <p:cNvSpPr>
            <a:spLocks noChangeArrowheads="1"/>
          </p:cNvSpPr>
          <p:nvPr/>
        </p:nvSpPr>
        <p:spPr bwMode="auto">
          <a:xfrm>
            <a:off x="3187405" y="1268760"/>
            <a:ext cx="4675841" cy="208823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r>
              <a:rPr 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GNSS/GPS  </a:t>
            </a:r>
            <a:endParaRPr lang="en-US" sz="1800" dirty="0">
              <a:solidFill>
                <a:srgbClr val="66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n-US" sz="1600" dirty="0" smtClean="0">
                <a:latin typeface="+mj-lt"/>
              </a:rPr>
              <a:t>International GNSS Service (IGS) database (</a:t>
            </a:r>
            <a:r>
              <a:rPr lang="en-US" sz="1600" dirty="0" err="1" smtClean="0">
                <a:latin typeface="+mj-lt"/>
              </a:rPr>
              <a:t>homog</a:t>
            </a:r>
            <a:r>
              <a:rPr lang="en-US" sz="1600" dirty="0" smtClean="0">
                <a:latin typeface="+mj-lt"/>
              </a:rPr>
              <a:t>. reprocessing 1995-2011)</a:t>
            </a:r>
            <a:endParaRPr lang="en-US" sz="1600" dirty="0"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n-US" sz="1600" dirty="0">
                <a:latin typeface="+mj-lt"/>
              </a:rPr>
              <a:t>a</a:t>
            </a:r>
            <a:r>
              <a:rPr lang="en-US" sz="1600" dirty="0" smtClean="0">
                <a:latin typeface="+mj-lt"/>
              </a:rPr>
              <a:t>t </a:t>
            </a:r>
            <a:r>
              <a:rPr lang="en-US" sz="1600" dirty="0">
                <a:latin typeface="+mj-lt"/>
              </a:rPr>
              <a:t>all weather conditions, </a:t>
            </a:r>
            <a:r>
              <a:rPr lang="en-US" sz="1600" dirty="0" smtClean="0">
                <a:latin typeface="+mj-lt"/>
              </a:rPr>
              <a:t>always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n-US" sz="1600" dirty="0">
                <a:latin typeface="+mj-lt"/>
              </a:rPr>
              <a:t>h</a:t>
            </a:r>
            <a:r>
              <a:rPr lang="en-US" sz="1600" dirty="0" smtClean="0">
                <a:latin typeface="+mj-lt"/>
              </a:rPr>
              <a:t>igh time frequency (every 5 minutes)</a:t>
            </a:r>
            <a:endParaRPr lang="en-US" sz="1600" dirty="0"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n-US" sz="1600" dirty="0" err="1" smtClean="0">
                <a:latin typeface="+mj-lt"/>
              </a:rPr>
              <a:t>T</a:t>
            </a:r>
            <a:r>
              <a:rPr lang="en-US" sz="1600" baseline="-25000" dirty="0" err="1" smtClean="0">
                <a:latin typeface="+mj-lt"/>
              </a:rPr>
              <a:t>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and </a:t>
            </a:r>
            <a:r>
              <a:rPr lang="en-US" sz="1600" dirty="0" err="1" smtClean="0">
                <a:latin typeface="+mj-lt"/>
              </a:rPr>
              <a:t>p</a:t>
            </a:r>
            <a:r>
              <a:rPr lang="en-US" sz="1600" baseline="-25000" dirty="0" err="1" smtClean="0">
                <a:latin typeface="+mj-lt"/>
              </a:rPr>
              <a:t>s</a:t>
            </a:r>
            <a:r>
              <a:rPr lang="en-US" sz="1600" baseline="-250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are needed: </a:t>
            </a:r>
            <a:r>
              <a:rPr lang="en-US" sz="1600" dirty="0" smtClean="0">
                <a:latin typeface="+mj-lt"/>
              </a:rPr>
              <a:t>                      Zenith Total Delay </a:t>
            </a:r>
            <a:r>
              <a:rPr lang="en-US" sz="1600" dirty="0">
                <a:latin typeface="+mj-lt"/>
                <a:sym typeface="Wingdings" pitchFamily="2" charset="2"/>
              </a:rPr>
              <a:t> IWV</a:t>
            </a:r>
            <a:endParaRPr lang="en-US" sz="1600" baseline="-25000" dirty="0"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</a:pPr>
            <a:r>
              <a:rPr lang="en-US" sz="1800" dirty="0">
                <a:solidFill>
                  <a:srgbClr val="6699FF"/>
                </a:solidFill>
                <a:latin typeface="Arial" charset="0"/>
              </a:rPr>
              <a:t>                                          </a:t>
            </a:r>
          </a:p>
        </p:txBody>
      </p:sp>
      <p:pic>
        <p:nvPicPr>
          <p:cNvPr id="24" name="Picture 80" descr="presentGNS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95"/>
          <a:stretch>
            <a:fillRect/>
          </a:stretch>
        </p:blipFill>
        <p:spPr bwMode="auto">
          <a:xfrm>
            <a:off x="323528" y="2420888"/>
            <a:ext cx="2388673" cy="2088232"/>
          </a:xfrm>
          <a:prstGeom prst="rect">
            <a:avLst/>
          </a:prstGeom>
          <a:noFill/>
          <a:ln w="19050">
            <a:solidFill>
              <a:srgbClr val="8E9EB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481888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268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Instruments &amp; datasets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7062" y="6237312"/>
            <a:ext cx="2597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+mn-lt"/>
              </a:rPr>
              <a:t>The IGS network of GPS stations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211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Content Placeholder 1"/>
          <p:cNvSpPr>
            <a:spLocks noGrp="1"/>
          </p:cNvSpPr>
          <p:nvPr>
            <p:ph idx="1"/>
          </p:nvPr>
        </p:nvSpPr>
        <p:spPr>
          <a:xfrm>
            <a:off x="1043608" y="5365918"/>
            <a:ext cx="6984776" cy="1375450"/>
          </a:xfrm>
        </p:spPr>
        <p:txBody>
          <a:bodyPr/>
          <a:lstStyle/>
          <a:p>
            <a:r>
              <a:rPr lang="fr-BE" sz="1600" dirty="0" err="1"/>
              <a:t>s</a:t>
            </a:r>
            <a:r>
              <a:rPr lang="fr-BE" sz="1600" dirty="0" err="1" smtClean="0"/>
              <a:t>election</a:t>
            </a:r>
            <a:r>
              <a:rPr lang="fr-BE" sz="1600" dirty="0" smtClean="0"/>
              <a:t> of 28 sites world-</a:t>
            </a:r>
            <a:r>
              <a:rPr lang="fr-BE" sz="1600" dirty="0" err="1" smtClean="0"/>
              <a:t>wide</a:t>
            </a:r>
            <a:r>
              <a:rPr lang="fr-BE" sz="1600" dirty="0" smtClean="0"/>
              <a:t> (NH), </a:t>
            </a:r>
            <a:r>
              <a:rPr lang="fr-BE" sz="1600" dirty="0" err="1" smtClean="0"/>
              <a:t>with</a:t>
            </a:r>
            <a:r>
              <a:rPr lang="fr-BE" sz="1600" dirty="0" smtClean="0"/>
              <a:t> focus on CIMEL-GPS </a:t>
            </a:r>
            <a:r>
              <a:rPr lang="fr-BE" sz="1600" dirty="0" err="1" smtClean="0"/>
              <a:t>co-location</a:t>
            </a:r>
            <a:r>
              <a:rPr lang="fr-BE" sz="1600" dirty="0" smtClean="0"/>
              <a:t> and </a:t>
            </a:r>
            <a:r>
              <a:rPr lang="fr-BE" sz="1600" dirty="0" err="1" smtClean="0"/>
              <a:t>based</a:t>
            </a:r>
            <a:r>
              <a:rPr lang="fr-BE" sz="1600" dirty="0" smtClean="0"/>
              <a:t> on </a:t>
            </a:r>
            <a:r>
              <a:rPr lang="fr-BE" sz="1600" dirty="0" err="1" smtClean="0"/>
              <a:t>meteo</a:t>
            </a:r>
            <a:r>
              <a:rPr lang="fr-BE" sz="1600" dirty="0" smtClean="0"/>
              <a:t> data </a:t>
            </a:r>
            <a:r>
              <a:rPr lang="fr-BE" sz="1600" dirty="0" err="1" smtClean="0"/>
              <a:t>availability</a:t>
            </a:r>
            <a:r>
              <a:rPr lang="fr-BE" sz="1600" dirty="0" smtClean="0"/>
              <a:t> (GPS)!</a:t>
            </a:r>
            <a:endParaRPr lang="en-US" sz="1600" dirty="0"/>
          </a:p>
          <a:p>
            <a:pPr marL="109537" indent="0">
              <a:buNone/>
            </a:pP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2986"/>
            <a:ext cx="9144000" cy="409219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19" name="Group 18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21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600" b="1" cap="small" dirty="0">
                  <a:latin typeface="Myriad Web Pro" pitchFamily="34" charset="0"/>
                </a:rPr>
                <a:t>ROB</a:t>
              </a:r>
              <a:endParaRPr lang="en-GB" sz="600" b="1" cap="small" dirty="0">
                <a:latin typeface="Myriad Web Pro" pitchFamily="34" charset="0"/>
              </a:endParaRPr>
            </a:p>
          </p:txBody>
        </p:sp>
      </p:grpSp>
      <p:sp>
        <p:nvSpPr>
          <p:cNvPr id="26" name="Isosceles Triangle 25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EUMETSAT/AMS </a:t>
            </a:r>
            <a:r>
              <a:rPr lang="fr-BE" b="1" dirty="0" err="1" smtClean="0">
                <a:solidFill>
                  <a:schemeClr val="tx1"/>
                </a:solidFill>
              </a:rPr>
              <a:t>conf</a:t>
            </a:r>
            <a:r>
              <a:rPr lang="fr-BE" b="1" dirty="0" smtClean="0">
                <a:solidFill>
                  <a:schemeClr val="tx1"/>
                </a:solidFill>
              </a:rPr>
              <a:t>.    Vienna,                 16-20 Sept. 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481888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Instruments &amp; datasets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201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EUMETSAT/AMS </a:t>
            </a:r>
            <a:r>
              <a:rPr lang="fr-BE" b="1" dirty="0" err="1" smtClean="0">
                <a:solidFill>
                  <a:schemeClr val="tx1"/>
                </a:solidFill>
              </a:rPr>
              <a:t>conf</a:t>
            </a:r>
            <a:r>
              <a:rPr lang="fr-BE" b="1" dirty="0" smtClean="0">
                <a:solidFill>
                  <a:schemeClr val="tx1"/>
                </a:solidFill>
              </a:rPr>
              <a:t>.    Vienna,                 16-20 Sept. 2013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40" name="Group 39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42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600" b="1" cap="small" dirty="0">
                  <a:latin typeface="Myriad Web Pro" pitchFamily="34" charset="0"/>
                </a:rPr>
                <a:t>ROB</a:t>
              </a:r>
              <a:endParaRPr lang="en-GB" sz="600" b="1" cap="small" dirty="0">
                <a:latin typeface="Myriad Web Pro" pitchFamily="34" charset="0"/>
              </a:endParaRPr>
            </a:p>
          </p:txBody>
        </p:sp>
      </p:grpSp>
      <p:sp>
        <p:nvSpPr>
          <p:cNvPr id="76" name="Rectangle 101"/>
          <p:cNvSpPr>
            <a:spLocks noChangeArrowheads="1"/>
          </p:cNvSpPr>
          <p:nvPr/>
        </p:nvSpPr>
        <p:spPr bwMode="auto">
          <a:xfrm>
            <a:off x="4743450" y="1196752"/>
            <a:ext cx="4095750" cy="3384376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r>
              <a:rPr lang="fr-BE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GOME/SCIAMACHY/GOME-2</a:t>
            </a:r>
            <a:endParaRPr lang="en-US" sz="1800" dirty="0">
              <a:solidFill>
                <a:srgbClr val="66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n-GB" sz="1600" dirty="0">
                <a:latin typeface="+mj-lt"/>
              </a:rPr>
              <a:t>a</a:t>
            </a:r>
            <a:r>
              <a:rPr lang="en-GB" sz="1600" dirty="0" smtClean="0">
                <a:latin typeface="+mj-lt"/>
              </a:rPr>
              <a:t>ir mass </a:t>
            </a:r>
            <a:r>
              <a:rPr lang="en-GB" sz="1600" dirty="0">
                <a:latin typeface="+mj-lt"/>
              </a:rPr>
              <a:t>c</a:t>
            </a:r>
            <a:r>
              <a:rPr lang="en-GB" sz="1600" dirty="0" smtClean="0">
                <a:latin typeface="+mj-lt"/>
              </a:rPr>
              <a:t>orrected </a:t>
            </a:r>
            <a:r>
              <a:rPr lang="en-GB" sz="1600" dirty="0">
                <a:latin typeface="+mj-lt"/>
              </a:rPr>
              <a:t>d</a:t>
            </a:r>
            <a:r>
              <a:rPr lang="en-GB" sz="1600" dirty="0" smtClean="0">
                <a:latin typeface="+mj-lt"/>
              </a:rPr>
              <a:t>ifferential </a:t>
            </a:r>
            <a:r>
              <a:rPr lang="en-GB" sz="1600" dirty="0">
                <a:latin typeface="+mj-lt"/>
              </a:rPr>
              <a:t>o</a:t>
            </a:r>
            <a:r>
              <a:rPr lang="en-GB" sz="1600" dirty="0" smtClean="0">
                <a:latin typeface="+mj-lt"/>
              </a:rPr>
              <a:t>ptical </a:t>
            </a:r>
            <a:r>
              <a:rPr lang="en-GB" sz="1600" dirty="0">
                <a:latin typeface="+mj-lt"/>
              </a:rPr>
              <a:t>a</a:t>
            </a:r>
            <a:r>
              <a:rPr lang="en-GB" sz="1600" dirty="0" smtClean="0">
                <a:latin typeface="+mj-lt"/>
              </a:rPr>
              <a:t>bsorption </a:t>
            </a:r>
            <a:r>
              <a:rPr lang="en-GB" sz="1600" dirty="0">
                <a:latin typeface="+mj-lt"/>
              </a:rPr>
              <a:t>s</a:t>
            </a:r>
            <a:r>
              <a:rPr lang="en-GB" sz="1600" dirty="0" smtClean="0">
                <a:latin typeface="+mj-lt"/>
              </a:rPr>
              <a:t>pectroscopy </a:t>
            </a:r>
            <a:r>
              <a:rPr lang="en-GB" sz="1600" dirty="0">
                <a:latin typeface="+mj-lt"/>
              </a:rPr>
              <a:t>method </a:t>
            </a:r>
            <a:r>
              <a:rPr lang="en-GB" sz="1600" dirty="0" smtClean="0">
                <a:latin typeface="+mj-lt"/>
              </a:rPr>
              <a:t>applied to </a:t>
            </a:r>
            <a:r>
              <a:rPr lang="en-GB" sz="1600" dirty="0">
                <a:latin typeface="+mj-lt"/>
              </a:rPr>
              <a:t>nadir measurements </a:t>
            </a:r>
            <a:r>
              <a:rPr lang="en-GB" sz="1600" dirty="0" smtClean="0">
                <a:latin typeface="+mj-lt"/>
              </a:rPr>
              <a:t>from 608-680 nm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fr-BE" sz="1600" dirty="0" smtClean="0">
                <a:latin typeface="+mj-lt"/>
              </a:rPr>
              <a:t>MPI-C </a:t>
            </a:r>
            <a:r>
              <a:rPr lang="fr-BE" sz="1600" dirty="0" err="1" smtClean="0">
                <a:latin typeface="+mj-lt"/>
              </a:rPr>
              <a:t>retrieval</a:t>
            </a:r>
            <a:r>
              <a:rPr lang="fr-BE" sz="1600" dirty="0" smtClean="0">
                <a:latin typeface="+mj-lt"/>
              </a:rPr>
              <a:t> </a:t>
            </a:r>
            <a:r>
              <a:rPr lang="fr-BE" sz="1600" dirty="0" err="1" smtClean="0">
                <a:latin typeface="+mj-lt"/>
              </a:rPr>
              <a:t>method</a:t>
            </a:r>
            <a:endParaRPr lang="en-GB" sz="1600" dirty="0" smtClean="0"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n-US" sz="1600" dirty="0" smtClean="0">
                <a:latin typeface="+mj-lt"/>
              </a:rPr>
              <a:t>pixel size: </a:t>
            </a:r>
            <a:r>
              <a:rPr lang="en-US" sz="1600" dirty="0">
                <a:latin typeface="+mj-lt"/>
              </a:rPr>
              <a:t>40 km×320 </a:t>
            </a:r>
            <a:r>
              <a:rPr lang="en-US" sz="1600" dirty="0" smtClean="0">
                <a:latin typeface="+mj-lt"/>
              </a:rPr>
              <a:t>km (GOME), </a:t>
            </a:r>
            <a:r>
              <a:rPr lang="en-US" sz="1600" dirty="0">
                <a:latin typeface="+mj-lt"/>
              </a:rPr>
              <a:t>30 km×60 km (</a:t>
            </a:r>
            <a:r>
              <a:rPr lang="en-US" sz="1600" dirty="0" smtClean="0">
                <a:latin typeface="+mj-lt"/>
              </a:rPr>
              <a:t>SCIAMACHY), </a:t>
            </a:r>
            <a:r>
              <a:rPr lang="en-US" sz="1600" dirty="0">
                <a:latin typeface="+mj-lt"/>
              </a:rPr>
              <a:t>and </a:t>
            </a:r>
            <a:r>
              <a:rPr lang="nn-NO" sz="1600" dirty="0" smtClean="0">
                <a:latin typeface="+mj-lt"/>
              </a:rPr>
              <a:t>40</a:t>
            </a:r>
            <a:r>
              <a:rPr lang="nn-NO" sz="1600" dirty="0" smtClean="0">
                <a:latin typeface="+mj-lt"/>
              </a:rPr>
              <a:t> </a:t>
            </a:r>
            <a:r>
              <a:rPr lang="nn-NO" sz="1600" dirty="0">
                <a:latin typeface="+mj-lt"/>
              </a:rPr>
              <a:t>km×80 km (</a:t>
            </a:r>
            <a:r>
              <a:rPr lang="nn-NO" sz="1600" dirty="0" smtClean="0">
                <a:latin typeface="+mj-lt"/>
              </a:rPr>
              <a:t>GOME-2)</a:t>
            </a:r>
            <a:endParaRPr lang="en-US" sz="1600" dirty="0"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n-US" sz="1600" dirty="0">
                <a:latin typeface="+mj-lt"/>
              </a:rPr>
              <a:t>c</a:t>
            </a:r>
            <a:r>
              <a:rPr lang="en-US" sz="1600" dirty="0" smtClean="0">
                <a:latin typeface="+mj-lt"/>
              </a:rPr>
              <a:t>loud </a:t>
            </a:r>
            <a:r>
              <a:rPr lang="en-US" sz="1600" dirty="0">
                <a:latin typeface="+mj-lt"/>
              </a:rPr>
              <a:t>cover is an </a:t>
            </a:r>
            <a:r>
              <a:rPr lang="en-US" sz="1600" dirty="0" smtClean="0">
                <a:latin typeface="+mj-lt"/>
              </a:rPr>
              <a:t>issue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endParaRPr lang="en-US" sz="1600" dirty="0" smtClean="0"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n-US" sz="1600" dirty="0">
                <a:latin typeface="+mj-lt"/>
              </a:rPr>
              <a:t>d</a:t>
            </a:r>
            <a:r>
              <a:rPr lang="en-US" sz="1600" dirty="0" smtClean="0">
                <a:latin typeface="+mj-lt"/>
              </a:rPr>
              <a:t>ata available from 1995 – now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7" name="Line 102"/>
          <p:cNvSpPr>
            <a:spLocks noChangeShapeType="1"/>
          </p:cNvSpPr>
          <p:nvPr/>
        </p:nvSpPr>
        <p:spPr bwMode="auto">
          <a:xfrm flipH="1">
            <a:off x="6156176" y="4551784"/>
            <a:ext cx="304800" cy="5334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" name="Picture 17" descr="http://www.spaceoffice.nl/blobs/Beeldbank%20-%20per%20thema/Planet%20Earth/envisat_dlr_3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76943"/>
            <a:ext cx="1420142" cy="1132377"/>
          </a:xfrm>
          <a:prstGeom prst="rect">
            <a:avLst/>
          </a:prstGeom>
          <a:noFill/>
          <a:ln w="19050">
            <a:solidFill>
              <a:srgbClr val="8E9EB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51"/>
          <p:cNvSpPr>
            <a:spLocks noChangeArrowheads="1"/>
          </p:cNvSpPr>
          <p:nvPr/>
        </p:nvSpPr>
        <p:spPr bwMode="auto">
          <a:xfrm>
            <a:off x="228600" y="1196752"/>
            <a:ext cx="4248150" cy="3384376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r>
              <a:rPr 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AIRS</a:t>
            </a:r>
            <a:r>
              <a:rPr lang="en-US" sz="1800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1800" dirty="0">
              <a:solidFill>
                <a:srgbClr val="66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fr-BE" sz="1600" dirty="0" err="1">
                <a:latin typeface="+mj-lt"/>
              </a:rPr>
              <a:t>Atmospheric</a:t>
            </a:r>
            <a:r>
              <a:rPr lang="fr-BE" sz="1600" dirty="0">
                <a:latin typeface="+mj-lt"/>
              </a:rPr>
              <a:t> </a:t>
            </a:r>
            <a:r>
              <a:rPr lang="fr-BE" sz="1600" dirty="0" err="1">
                <a:latin typeface="+mj-lt"/>
              </a:rPr>
              <a:t>InfraRed</a:t>
            </a:r>
            <a:r>
              <a:rPr lang="fr-BE" sz="1600" dirty="0">
                <a:latin typeface="+mj-lt"/>
              </a:rPr>
              <a:t> </a:t>
            </a:r>
            <a:r>
              <a:rPr lang="fr-BE" sz="1600" dirty="0" err="1">
                <a:latin typeface="+mj-lt"/>
              </a:rPr>
              <a:t>Sounder</a:t>
            </a:r>
            <a:r>
              <a:rPr lang="fr-BE" sz="1600" dirty="0">
                <a:latin typeface="+mj-lt"/>
              </a:rPr>
              <a:t> on </a:t>
            </a:r>
            <a:r>
              <a:rPr lang="fr-BE" sz="1600" dirty="0" err="1">
                <a:latin typeface="+mj-lt"/>
              </a:rPr>
              <a:t>board</a:t>
            </a:r>
            <a:r>
              <a:rPr lang="fr-BE" sz="1600" dirty="0">
                <a:latin typeface="+mj-lt"/>
              </a:rPr>
              <a:t> </a:t>
            </a:r>
            <a:r>
              <a:rPr lang="fr-BE" sz="1600" dirty="0" smtClean="0">
                <a:latin typeface="+mj-lt"/>
              </a:rPr>
              <a:t>Aqua</a:t>
            </a:r>
            <a:endParaRPr lang="en-US" sz="1600" dirty="0"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fr-BE" sz="1600" dirty="0" err="1">
                <a:latin typeface="+mj-lt"/>
              </a:rPr>
              <a:t>operates</a:t>
            </a:r>
            <a:r>
              <a:rPr lang="fr-BE" sz="1600" dirty="0">
                <a:latin typeface="+mj-lt"/>
              </a:rPr>
              <a:t> in the </a:t>
            </a:r>
            <a:r>
              <a:rPr lang="fr-BE" sz="1600" dirty="0" err="1">
                <a:latin typeface="+mj-lt"/>
              </a:rPr>
              <a:t>wavelength</a:t>
            </a:r>
            <a:r>
              <a:rPr lang="fr-BE" sz="1600" dirty="0">
                <a:latin typeface="+mj-lt"/>
              </a:rPr>
              <a:t> range 3.7 to 15 </a:t>
            </a:r>
            <a:r>
              <a:rPr lang="el-GR" sz="1600" dirty="0">
                <a:latin typeface="+mj-lt"/>
              </a:rPr>
              <a:t>μ</a:t>
            </a:r>
            <a:r>
              <a:rPr lang="fr-BE" sz="1600" dirty="0" smtClean="0">
                <a:latin typeface="+mj-lt"/>
              </a:rPr>
              <a:t>m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fr-BE" sz="1600" dirty="0" smtClean="0">
                <a:latin typeface="+mj-lt"/>
              </a:rPr>
              <a:t>JPL/NASA </a:t>
            </a:r>
            <a:r>
              <a:rPr lang="fr-BE" sz="1600" dirty="0" err="1" smtClean="0">
                <a:latin typeface="+mj-lt"/>
              </a:rPr>
              <a:t>retrieval</a:t>
            </a:r>
            <a:r>
              <a:rPr lang="fr-BE" sz="1600" dirty="0" smtClean="0">
                <a:latin typeface="+mj-lt"/>
              </a:rPr>
              <a:t> </a:t>
            </a:r>
            <a:r>
              <a:rPr lang="fr-BE" sz="1600" dirty="0" err="1" smtClean="0">
                <a:latin typeface="+mj-lt"/>
              </a:rPr>
              <a:t>method</a:t>
            </a:r>
            <a:endParaRPr lang="fr-BE" sz="1600" dirty="0" smtClean="0"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fr-BE" sz="1600" dirty="0">
                <a:latin typeface="+mj-lt"/>
              </a:rPr>
              <a:t>p</a:t>
            </a:r>
            <a:r>
              <a:rPr lang="fr-BE" sz="1600" dirty="0" smtClean="0">
                <a:latin typeface="+mj-lt"/>
              </a:rPr>
              <a:t>ixel size: </a:t>
            </a:r>
            <a:r>
              <a:rPr lang="en-GB" sz="1600" dirty="0" smtClean="0">
                <a:latin typeface="+mj-lt"/>
              </a:rPr>
              <a:t>ellipsoidal, with major axis varying from 13.5 km </a:t>
            </a:r>
            <a:r>
              <a:rPr lang="en-GB" sz="1600" dirty="0">
                <a:latin typeface="+mj-lt"/>
              </a:rPr>
              <a:t>(at </a:t>
            </a:r>
            <a:r>
              <a:rPr lang="en-GB" sz="1600" dirty="0" smtClean="0">
                <a:latin typeface="+mj-lt"/>
              </a:rPr>
              <a:t>nadir) to </a:t>
            </a:r>
            <a:r>
              <a:rPr lang="en-GB" sz="1600" dirty="0">
                <a:latin typeface="+mj-lt"/>
              </a:rPr>
              <a:t>31.5 km</a:t>
            </a:r>
            <a:endParaRPr lang="en-US" sz="1600" dirty="0"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fr-BE" sz="1600" dirty="0" smtClean="0">
                <a:latin typeface="+mj-lt"/>
              </a:rPr>
              <a:t>IWV </a:t>
            </a:r>
            <a:r>
              <a:rPr lang="fr-BE" sz="1600" dirty="0" err="1" smtClean="0">
                <a:latin typeface="+mj-lt"/>
              </a:rPr>
              <a:t>calculated</a:t>
            </a:r>
            <a:r>
              <a:rPr lang="fr-BE" sz="1600" dirty="0" smtClean="0">
                <a:latin typeface="+mj-lt"/>
              </a:rPr>
              <a:t> </a:t>
            </a:r>
            <a:r>
              <a:rPr lang="fr-BE" sz="1600" dirty="0" err="1">
                <a:latin typeface="+mj-lt"/>
              </a:rPr>
              <a:t>from</a:t>
            </a:r>
            <a:r>
              <a:rPr lang="fr-BE" sz="1600" dirty="0">
                <a:latin typeface="+mj-lt"/>
              </a:rPr>
              <a:t> </a:t>
            </a:r>
            <a:r>
              <a:rPr lang="fr-BE" sz="1600" dirty="0" err="1">
                <a:latin typeface="+mj-lt"/>
              </a:rPr>
              <a:t>cloud-cleared</a:t>
            </a:r>
            <a:r>
              <a:rPr lang="fr-BE" sz="1600" dirty="0">
                <a:latin typeface="+mj-lt"/>
              </a:rPr>
              <a:t> </a:t>
            </a:r>
            <a:r>
              <a:rPr lang="fr-BE" sz="1600" dirty="0" smtClean="0">
                <a:latin typeface="+mj-lt"/>
              </a:rPr>
              <a:t>radiances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fr-BE" sz="1600" dirty="0">
                <a:latin typeface="+mj-lt"/>
              </a:rPr>
              <a:t>d</a:t>
            </a:r>
            <a:r>
              <a:rPr lang="fr-BE" sz="1600" dirty="0" smtClean="0">
                <a:latin typeface="+mj-lt"/>
              </a:rPr>
              <a:t>ata </a:t>
            </a:r>
            <a:r>
              <a:rPr lang="fr-BE" sz="1600" dirty="0" err="1" smtClean="0">
                <a:latin typeface="+mj-lt"/>
              </a:rPr>
              <a:t>available</a:t>
            </a:r>
            <a:r>
              <a:rPr lang="fr-BE" sz="1600" dirty="0" smtClean="0">
                <a:latin typeface="+mj-lt"/>
              </a:rPr>
              <a:t> </a:t>
            </a:r>
            <a:r>
              <a:rPr lang="fr-BE" sz="1600" dirty="0" err="1" smtClean="0">
                <a:latin typeface="+mj-lt"/>
              </a:rPr>
              <a:t>from</a:t>
            </a:r>
            <a:r>
              <a:rPr lang="fr-BE" sz="1600" dirty="0" smtClean="0">
                <a:latin typeface="+mj-lt"/>
              </a:rPr>
              <a:t> 2002 - </a:t>
            </a:r>
            <a:r>
              <a:rPr lang="fr-BE" sz="1600" dirty="0" err="1" smtClean="0">
                <a:latin typeface="+mj-lt"/>
              </a:rPr>
              <a:t>now</a:t>
            </a:r>
            <a:endParaRPr lang="en-US" sz="1600" dirty="0"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</a:pPr>
            <a:r>
              <a:rPr lang="en-US" sz="1800" dirty="0">
                <a:solidFill>
                  <a:srgbClr val="6699FF"/>
                </a:solidFill>
                <a:latin typeface="Arial" charset="0"/>
              </a:rPr>
              <a:t>                                          </a:t>
            </a:r>
          </a:p>
        </p:txBody>
      </p:sp>
      <p:sp>
        <p:nvSpPr>
          <p:cNvPr id="81" name="Line 48"/>
          <p:cNvSpPr>
            <a:spLocks noChangeShapeType="1"/>
          </p:cNvSpPr>
          <p:nvPr/>
        </p:nvSpPr>
        <p:spPr bwMode="auto">
          <a:xfrm rot="-1980000">
            <a:off x="2524030" y="4518893"/>
            <a:ext cx="0" cy="3810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4869160"/>
            <a:ext cx="1549708" cy="1368152"/>
          </a:xfrm>
          <a:prstGeom prst="rect">
            <a:avLst/>
          </a:prstGeom>
          <a:ln w="19050">
            <a:solidFill>
              <a:srgbClr val="8E9EB9"/>
            </a:solidFill>
          </a:ln>
        </p:spPr>
      </p:pic>
      <p:sp>
        <p:nvSpPr>
          <p:cNvPr id="83" name="TextBox 82"/>
          <p:cNvSpPr txBox="1"/>
          <p:nvPr/>
        </p:nvSpPr>
        <p:spPr>
          <a:xfrm>
            <a:off x="3597042" y="764704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Satellite 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devices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481888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268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Instruments &amp; datasets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32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38175" y="2095500"/>
            <a:ext cx="1400175" cy="2476500"/>
          </a:xfrm>
          <a:custGeom>
            <a:avLst/>
            <a:gdLst>
              <a:gd name="connsiteX0" fmla="*/ 0 w 1400175"/>
              <a:gd name="connsiteY0" fmla="*/ 0 h 2476500"/>
              <a:gd name="connsiteX1" fmla="*/ 0 w 1400175"/>
              <a:gd name="connsiteY1" fmla="*/ 0 h 2476500"/>
              <a:gd name="connsiteX2" fmla="*/ 533400 w 1400175"/>
              <a:gd name="connsiteY2" fmla="*/ 1676400 h 2476500"/>
              <a:gd name="connsiteX3" fmla="*/ 542925 w 1400175"/>
              <a:gd name="connsiteY3" fmla="*/ 1885950 h 2476500"/>
              <a:gd name="connsiteX4" fmla="*/ 752475 w 1400175"/>
              <a:gd name="connsiteY4" fmla="*/ 2476500 h 2476500"/>
              <a:gd name="connsiteX5" fmla="*/ 1400175 w 1400175"/>
              <a:gd name="connsiteY5" fmla="*/ 2457450 h 2476500"/>
              <a:gd name="connsiteX6" fmla="*/ 0 w 1400175"/>
              <a:gd name="connsiteY6" fmla="*/ 0 h 2476500"/>
              <a:gd name="connsiteX0" fmla="*/ 0 w 1400175"/>
              <a:gd name="connsiteY0" fmla="*/ 0 h 2476500"/>
              <a:gd name="connsiteX1" fmla="*/ 0 w 1400175"/>
              <a:gd name="connsiteY1" fmla="*/ 0 h 2476500"/>
              <a:gd name="connsiteX2" fmla="*/ 542925 w 1400175"/>
              <a:gd name="connsiteY2" fmla="*/ 1885950 h 2476500"/>
              <a:gd name="connsiteX3" fmla="*/ 752475 w 1400175"/>
              <a:gd name="connsiteY3" fmla="*/ 2476500 h 2476500"/>
              <a:gd name="connsiteX4" fmla="*/ 1400175 w 1400175"/>
              <a:gd name="connsiteY4" fmla="*/ 2457450 h 2476500"/>
              <a:gd name="connsiteX5" fmla="*/ 0 w 1400175"/>
              <a:gd name="connsiteY5" fmla="*/ 0 h 2476500"/>
              <a:gd name="connsiteX0" fmla="*/ 0 w 1400175"/>
              <a:gd name="connsiteY0" fmla="*/ 0 h 2476500"/>
              <a:gd name="connsiteX1" fmla="*/ 0 w 1400175"/>
              <a:gd name="connsiteY1" fmla="*/ 0 h 2476500"/>
              <a:gd name="connsiteX2" fmla="*/ 752475 w 1400175"/>
              <a:gd name="connsiteY2" fmla="*/ 2476500 h 2476500"/>
              <a:gd name="connsiteX3" fmla="*/ 1400175 w 1400175"/>
              <a:gd name="connsiteY3" fmla="*/ 2457450 h 2476500"/>
              <a:gd name="connsiteX4" fmla="*/ 0 w 1400175"/>
              <a:gd name="connsiteY4" fmla="*/ 0 h 2476500"/>
              <a:gd name="connsiteX0" fmla="*/ 0 w 1400175"/>
              <a:gd name="connsiteY0" fmla="*/ 0 h 2476500"/>
              <a:gd name="connsiteX1" fmla="*/ 0 w 1400175"/>
              <a:gd name="connsiteY1" fmla="*/ 0 h 2476500"/>
              <a:gd name="connsiteX2" fmla="*/ 752475 w 1400175"/>
              <a:gd name="connsiteY2" fmla="*/ 2476500 h 2476500"/>
              <a:gd name="connsiteX3" fmla="*/ 1400175 w 1400175"/>
              <a:gd name="connsiteY3" fmla="*/ 2457450 h 2476500"/>
              <a:gd name="connsiteX4" fmla="*/ 0 w 1400175"/>
              <a:gd name="connsiteY4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175" h="2476500">
                <a:moveTo>
                  <a:pt x="0" y="0"/>
                </a:moveTo>
                <a:lnTo>
                  <a:pt x="0" y="0"/>
                </a:lnTo>
                <a:lnTo>
                  <a:pt x="752475" y="2476500"/>
                </a:lnTo>
                <a:lnTo>
                  <a:pt x="1400175" y="24574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  <a:alpha val="4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1390651" y="1914525"/>
            <a:ext cx="638175" cy="2657475"/>
          </a:xfrm>
          <a:custGeom>
            <a:avLst/>
            <a:gdLst>
              <a:gd name="connsiteX0" fmla="*/ 474296 w 693371"/>
              <a:gd name="connsiteY0" fmla="*/ 0 h 2628913"/>
              <a:gd name="connsiteX1" fmla="*/ 474296 w 693371"/>
              <a:gd name="connsiteY1" fmla="*/ 0 h 2628913"/>
              <a:gd name="connsiteX2" fmla="*/ 293321 w 693371"/>
              <a:gd name="connsiteY2" fmla="*/ 1228725 h 2628913"/>
              <a:gd name="connsiteX3" fmla="*/ 93296 w 693371"/>
              <a:gd name="connsiteY3" fmla="*/ 2381250 h 2628913"/>
              <a:gd name="connsiteX4" fmla="*/ 45671 w 693371"/>
              <a:gd name="connsiteY4" fmla="*/ 2628900 h 2628913"/>
              <a:gd name="connsiteX5" fmla="*/ 693371 w 693371"/>
              <a:gd name="connsiteY5" fmla="*/ 2628900 h 2628913"/>
              <a:gd name="connsiteX6" fmla="*/ 474296 w 693371"/>
              <a:gd name="connsiteY6" fmla="*/ 0 h 2628913"/>
              <a:gd name="connsiteX0" fmla="*/ 440088 w 659163"/>
              <a:gd name="connsiteY0" fmla="*/ 0 h 2628900"/>
              <a:gd name="connsiteX1" fmla="*/ 440088 w 659163"/>
              <a:gd name="connsiteY1" fmla="*/ 0 h 2628900"/>
              <a:gd name="connsiteX2" fmla="*/ 259113 w 659163"/>
              <a:gd name="connsiteY2" fmla="*/ 1228725 h 2628900"/>
              <a:gd name="connsiteX3" fmla="*/ 11463 w 659163"/>
              <a:gd name="connsiteY3" fmla="*/ 2628900 h 2628900"/>
              <a:gd name="connsiteX4" fmla="*/ 659163 w 659163"/>
              <a:gd name="connsiteY4" fmla="*/ 2628900 h 2628900"/>
              <a:gd name="connsiteX5" fmla="*/ 440088 w 659163"/>
              <a:gd name="connsiteY5" fmla="*/ 0 h 2628900"/>
              <a:gd name="connsiteX0" fmla="*/ 431011 w 650086"/>
              <a:gd name="connsiteY0" fmla="*/ 0 h 2628900"/>
              <a:gd name="connsiteX1" fmla="*/ 431011 w 650086"/>
              <a:gd name="connsiteY1" fmla="*/ 0 h 2628900"/>
              <a:gd name="connsiteX2" fmla="*/ 2386 w 650086"/>
              <a:gd name="connsiteY2" fmla="*/ 2628900 h 2628900"/>
              <a:gd name="connsiteX3" fmla="*/ 650086 w 650086"/>
              <a:gd name="connsiteY3" fmla="*/ 2628900 h 2628900"/>
              <a:gd name="connsiteX4" fmla="*/ 431011 w 650086"/>
              <a:gd name="connsiteY4" fmla="*/ 0 h 2628900"/>
              <a:gd name="connsiteX0" fmla="*/ 428625 w 647700"/>
              <a:gd name="connsiteY0" fmla="*/ 0 h 2628900"/>
              <a:gd name="connsiteX1" fmla="*/ 428625 w 647700"/>
              <a:gd name="connsiteY1" fmla="*/ 0 h 2628900"/>
              <a:gd name="connsiteX2" fmla="*/ 0 w 647700"/>
              <a:gd name="connsiteY2" fmla="*/ 2628900 h 2628900"/>
              <a:gd name="connsiteX3" fmla="*/ 647700 w 647700"/>
              <a:gd name="connsiteY3" fmla="*/ 2628900 h 2628900"/>
              <a:gd name="connsiteX4" fmla="*/ 428625 w 647700"/>
              <a:gd name="connsiteY4" fmla="*/ 0 h 2628900"/>
              <a:gd name="connsiteX0" fmla="*/ 419100 w 638175"/>
              <a:gd name="connsiteY0" fmla="*/ 0 h 2657475"/>
              <a:gd name="connsiteX1" fmla="*/ 419100 w 638175"/>
              <a:gd name="connsiteY1" fmla="*/ 0 h 2657475"/>
              <a:gd name="connsiteX2" fmla="*/ 0 w 638175"/>
              <a:gd name="connsiteY2" fmla="*/ 2657475 h 2657475"/>
              <a:gd name="connsiteX3" fmla="*/ 638175 w 638175"/>
              <a:gd name="connsiteY3" fmla="*/ 2628900 h 2657475"/>
              <a:gd name="connsiteX4" fmla="*/ 419100 w 638175"/>
              <a:gd name="connsiteY4" fmla="*/ 0 h 26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75" h="2657475">
                <a:moveTo>
                  <a:pt x="419100" y="0"/>
                </a:moveTo>
                <a:lnTo>
                  <a:pt x="419100" y="0"/>
                </a:lnTo>
                <a:lnTo>
                  <a:pt x="0" y="2657475"/>
                </a:lnTo>
                <a:lnTo>
                  <a:pt x="638175" y="2628900"/>
                </a:lnTo>
                <a:lnTo>
                  <a:pt x="419100" y="0"/>
                </a:lnTo>
                <a:close/>
              </a:path>
            </a:pathLst>
          </a:custGeom>
          <a:gradFill>
            <a:gsLst>
              <a:gs pos="100000">
                <a:srgbClr val="FFEFD1">
                  <a:lumMod val="100000"/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EUMETSAT/AMS </a:t>
            </a:r>
            <a:r>
              <a:rPr lang="fr-BE" b="1" dirty="0" err="1" smtClean="0">
                <a:solidFill>
                  <a:schemeClr val="tx1"/>
                </a:solidFill>
              </a:rPr>
              <a:t>conf</a:t>
            </a:r>
            <a:r>
              <a:rPr lang="fr-BE" b="1" dirty="0" smtClean="0">
                <a:solidFill>
                  <a:schemeClr val="tx1"/>
                </a:solidFill>
              </a:rPr>
              <a:t>.    Vienna,                 16-20 Sept. 2013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40" name="Group 39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42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600" b="1" cap="small" dirty="0">
                  <a:latin typeface="Myriad Web Pro" pitchFamily="34" charset="0"/>
                </a:rPr>
                <a:t>ROB</a:t>
              </a:r>
              <a:endParaRPr lang="en-GB" sz="600" b="1" cap="small" dirty="0">
                <a:latin typeface="Myriad Web Pro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3008425" y="1043444"/>
            <a:ext cx="537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STEP 1: all 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overpass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measurements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 1 value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5332" y="4687416"/>
            <a:ext cx="1000404" cy="1333872"/>
          </a:xfrm>
          <a:prstGeom prst="rect">
            <a:avLst/>
          </a:prstGeom>
          <a:ln w="25400">
            <a:solidFill>
              <a:srgbClr val="99CCFF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362000" y="4941168"/>
            <a:ext cx="609600" cy="369332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0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GPS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09" y="1268760"/>
            <a:ext cx="930399" cy="9303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124744"/>
            <a:ext cx="930399" cy="930399"/>
          </a:xfrm>
          <a:prstGeom prst="rect">
            <a:avLst/>
          </a:prstGeom>
        </p:spPr>
      </p:pic>
      <p:sp>
        <p:nvSpPr>
          <p:cNvPr id="27" name="Rectangle 51"/>
          <p:cNvSpPr>
            <a:spLocks noChangeArrowheads="1"/>
          </p:cNvSpPr>
          <p:nvPr/>
        </p:nvSpPr>
        <p:spPr bwMode="auto">
          <a:xfrm>
            <a:off x="2843808" y="1628800"/>
            <a:ext cx="2952328" cy="216024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r>
              <a:rPr 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AIRS</a:t>
            </a:r>
            <a:endParaRPr lang="en-US" sz="1800" dirty="0">
              <a:solidFill>
                <a:srgbClr val="66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fr-BE" sz="1600" dirty="0" err="1" smtClean="0">
                <a:latin typeface="+mj-lt"/>
              </a:rPr>
              <a:t>Δt</a:t>
            </a:r>
            <a:r>
              <a:rPr lang="fr-BE" sz="1600" dirty="0" smtClean="0">
                <a:latin typeface="+mj-lt"/>
              </a:rPr>
              <a:t> = 30 minutes</a:t>
            </a:r>
            <a:endParaRPr lang="en-US" sz="1600" dirty="0"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fr-BE" sz="1600" dirty="0" smtClean="0">
                <a:latin typeface="+mj-lt"/>
              </a:rPr>
              <a:t>d &lt; 50 km </a:t>
            </a:r>
            <a:r>
              <a:rPr lang="fr-BE" sz="1600" dirty="0" err="1" smtClean="0">
                <a:latin typeface="+mj-lt"/>
              </a:rPr>
              <a:t>between</a:t>
            </a:r>
            <a:r>
              <a:rPr lang="fr-BE" sz="1600" dirty="0">
                <a:latin typeface="+mj-lt"/>
              </a:rPr>
              <a:t> </a:t>
            </a:r>
            <a:r>
              <a:rPr lang="fr-BE" sz="1600" dirty="0" err="1" smtClean="0">
                <a:latin typeface="+mj-lt"/>
              </a:rPr>
              <a:t>ground</a:t>
            </a:r>
            <a:r>
              <a:rPr lang="fr-BE" sz="1600" dirty="0" smtClean="0">
                <a:latin typeface="+mj-lt"/>
              </a:rPr>
              <a:t> pixel centre and GPS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fr-BE" sz="1600" dirty="0" smtClean="0">
                <a:latin typeface="+mj-lt"/>
              </a:rPr>
              <a:t>Qual_H2O = 0 or 1 (</a:t>
            </a:r>
            <a:r>
              <a:rPr lang="fr-BE" sz="1600" dirty="0" err="1" smtClean="0">
                <a:latin typeface="+mj-lt"/>
              </a:rPr>
              <a:t>p</a:t>
            </a:r>
            <a:r>
              <a:rPr lang="fr-BE" sz="1600" baseline="-25000" dirty="0" err="1" smtClean="0">
                <a:latin typeface="+mj-lt"/>
              </a:rPr>
              <a:t>best</a:t>
            </a:r>
            <a:r>
              <a:rPr lang="fr-BE" sz="1600" dirty="0" smtClean="0">
                <a:latin typeface="+mj-lt"/>
              </a:rPr>
              <a:t>=</a:t>
            </a:r>
            <a:r>
              <a:rPr lang="fr-BE" sz="1600" dirty="0" err="1" smtClean="0">
                <a:latin typeface="+mj-lt"/>
              </a:rPr>
              <a:t>p</a:t>
            </a:r>
            <a:r>
              <a:rPr lang="fr-BE" sz="1600" baseline="-25000" dirty="0" err="1" smtClean="0">
                <a:latin typeface="+mj-lt"/>
              </a:rPr>
              <a:t>surf</a:t>
            </a:r>
            <a:r>
              <a:rPr lang="fr-BE" sz="1600" dirty="0" smtClean="0">
                <a:latin typeface="+mj-lt"/>
              </a:rPr>
              <a:t> or &lt; 300hPa) </a:t>
            </a:r>
            <a:r>
              <a:rPr lang="en-US" sz="1800" dirty="0" smtClean="0">
                <a:solidFill>
                  <a:srgbClr val="6699FF"/>
                </a:solidFill>
                <a:latin typeface="Arial" charset="0"/>
              </a:rPr>
              <a:t>                   </a:t>
            </a:r>
            <a:endParaRPr lang="en-US" sz="1800" dirty="0"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28" name="Rectangle 51"/>
          <p:cNvSpPr>
            <a:spLocks noChangeArrowheads="1"/>
          </p:cNvSpPr>
          <p:nvPr/>
        </p:nvSpPr>
        <p:spPr bwMode="auto">
          <a:xfrm>
            <a:off x="6012160" y="1628800"/>
            <a:ext cx="2952328" cy="216024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r>
              <a:rPr 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GOMESCIA</a:t>
            </a:r>
            <a:r>
              <a:rPr lang="en-US" sz="1800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1800" dirty="0">
              <a:solidFill>
                <a:srgbClr val="66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fr-BE" sz="1600" dirty="0" err="1" smtClean="0">
                <a:latin typeface="+mj-lt"/>
              </a:rPr>
              <a:t>Δt</a:t>
            </a:r>
            <a:r>
              <a:rPr lang="fr-BE" sz="1600" dirty="0" smtClean="0">
                <a:latin typeface="+mj-lt"/>
              </a:rPr>
              <a:t> = 30 minutes</a:t>
            </a:r>
            <a:endParaRPr lang="en-US" sz="1600" dirty="0" smtClean="0"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fr-BE" sz="1600" dirty="0" smtClean="0">
                <a:latin typeface="+mj-lt"/>
              </a:rPr>
              <a:t>GPS station in </a:t>
            </a:r>
            <a:r>
              <a:rPr lang="fr-BE" sz="1600" dirty="0" err="1" smtClean="0">
                <a:latin typeface="+mj-lt"/>
              </a:rPr>
              <a:t>ground</a:t>
            </a:r>
            <a:r>
              <a:rPr lang="fr-BE" sz="1600" dirty="0" smtClean="0">
                <a:latin typeface="+mj-lt"/>
              </a:rPr>
              <a:t> pixel </a:t>
            </a:r>
            <a:r>
              <a:rPr lang="fr-BE" sz="1600" dirty="0" err="1" smtClean="0">
                <a:solidFill>
                  <a:schemeClr val="bg1"/>
                </a:solidFill>
                <a:latin typeface="+mj-lt"/>
              </a:rPr>
              <a:t>kkkkkkkkkkkkkkkkk</a:t>
            </a:r>
            <a:endParaRPr lang="fr-BE" sz="1600" dirty="0" smtClean="0">
              <a:solidFill>
                <a:schemeClr val="bg1"/>
              </a:solidFill>
              <a:latin typeface="+mj-lt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fr-BE" sz="1600" dirty="0" err="1">
                <a:latin typeface="+mj-lt"/>
              </a:rPr>
              <a:t>n</a:t>
            </a:r>
            <a:r>
              <a:rPr lang="fr-BE" sz="1600" dirty="0" err="1" smtClean="0">
                <a:latin typeface="+mj-lt"/>
              </a:rPr>
              <a:t>ormalized</a:t>
            </a:r>
            <a:r>
              <a:rPr lang="fr-BE" sz="1600" dirty="0" smtClean="0">
                <a:latin typeface="+mj-lt"/>
              </a:rPr>
              <a:t> O</a:t>
            </a:r>
            <a:r>
              <a:rPr lang="fr-BE" sz="1600" baseline="-25000" dirty="0" smtClean="0">
                <a:latin typeface="+mj-lt"/>
              </a:rPr>
              <a:t>2</a:t>
            </a:r>
            <a:r>
              <a:rPr lang="fr-BE" sz="1600" dirty="0" smtClean="0">
                <a:latin typeface="+mj-lt"/>
              </a:rPr>
              <a:t> absorption &gt; 1</a:t>
            </a:r>
            <a:r>
              <a:rPr lang="en-US" sz="1800" dirty="0" smtClean="0">
                <a:solidFill>
                  <a:srgbClr val="6699FF"/>
                </a:solidFill>
                <a:latin typeface="Arial" charset="0"/>
              </a:rPr>
              <a:t>                                          </a:t>
            </a:r>
            <a:endParaRPr lang="en-US" sz="1800" dirty="0"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29" name="Content Placeholder 1"/>
          <p:cNvSpPr>
            <a:spLocks noGrp="1"/>
          </p:cNvSpPr>
          <p:nvPr>
            <p:ph idx="1"/>
          </p:nvPr>
        </p:nvSpPr>
        <p:spPr>
          <a:xfrm>
            <a:off x="3347864" y="3933056"/>
            <a:ext cx="5400600" cy="936104"/>
          </a:xfrm>
        </p:spPr>
        <p:txBody>
          <a:bodyPr/>
          <a:lstStyle/>
          <a:p>
            <a:r>
              <a:rPr lang="en-GB" sz="1600" dirty="0" smtClean="0"/>
              <a:t>distance </a:t>
            </a:r>
            <a:r>
              <a:rPr lang="en-GB" sz="1600" b="1" dirty="0" smtClean="0">
                <a:sym typeface="Wingdings" pitchFamily="2" charset="2"/>
              </a:rPr>
              <a:t>↘ </a:t>
            </a:r>
            <a:r>
              <a:rPr lang="en-GB" sz="1600" dirty="0" smtClean="0">
                <a:sym typeface="Wingdings" pitchFamily="2" charset="2"/>
              </a:rPr>
              <a:t> correlation </a:t>
            </a:r>
            <a:r>
              <a:rPr lang="en-GB" sz="1600" dirty="0" smtClean="0"/>
              <a:t> </a:t>
            </a:r>
            <a:r>
              <a:rPr lang="en-GB" sz="1600" b="1" dirty="0" smtClean="0"/>
              <a:t>↗</a:t>
            </a:r>
          </a:p>
          <a:p>
            <a:r>
              <a:rPr lang="en-GB" sz="1600" dirty="0" smtClean="0"/>
              <a:t>cloud flag criteria are necessary for “reasonable” correlations!</a:t>
            </a:r>
            <a:endParaRPr lang="en-GB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3068322" y="4941168"/>
            <a:ext cx="5896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STEP 2: 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analysis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the 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selection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criteria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12819" y="5363924"/>
            <a:ext cx="563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STEP 3: 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geographical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 and 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seasonal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  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dependency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 </a:t>
            </a:r>
            <a:r>
              <a:rPr lang="fr-BE" sz="1800" b="1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STEP 3: 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of GPS-satellite  IWV 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correlations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 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Instruments &amp; datasets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7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8" name="Text Box 1031"/>
          <p:cNvSpPr txBox="1">
            <a:spLocks noChangeArrowheads="1"/>
          </p:cNvSpPr>
          <p:nvPr/>
        </p:nvSpPr>
        <p:spPr bwMode="auto">
          <a:xfrm>
            <a:off x="481888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1619672" y="63002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074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Instruments &amp; datasets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17" name="Group 16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23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600" b="1" cap="small" dirty="0">
                  <a:latin typeface="Myriad Web Pro" pitchFamily="34" charset="0"/>
                </a:rPr>
                <a:t>ROB</a:t>
              </a:r>
              <a:endParaRPr lang="en-GB" sz="600" b="1" cap="small" dirty="0">
                <a:latin typeface="Myriad Web Pro" pitchFamily="34" charset="0"/>
              </a:endParaRPr>
            </a:p>
          </p:txBody>
        </p:sp>
      </p:grpSp>
      <p:sp>
        <p:nvSpPr>
          <p:cNvPr id="28" name="Isosceles Triangle 27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EUMETSAT/AMS </a:t>
            </a:r>
            <a:r>
              <a:rPr lang="fr-BE" b="1" dirty="0" err="1" smtClean="0">
                <a:solidFill>
                  <a:schemeClr val="tx1"/>
                </a:solidFill>
              </a:rPr>
              <a:t>conf</a:t>
            </a:r>
            <a:r>
              <a:rPr lang="fr-BE" b="1" dirty="0" smtClean="0">
                <a:solidFill>
                  <a:schemeClr val="tx1"/>
                </a:solidFill>
              </a:rPr>
              <a:t>.    Vienna,                 16-20 Sept. 2013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2275" y="1052736"/>
            <a:ext cx="5759450" cy="411416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211960" y="858198"/>
            <a:ext cx="998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B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Brussels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Content Placeholder 1"/>
          <p:cNvSpPr>
            <a:spLocks noGrp="1"/>
          </p:cNvSpPr>
          <p:nvPr>
            <p:ph idx="1"/>
          </p:nvPr>
        </p:nvSpPr>
        <p:spPr>
          <a:xfrm>
            <a:off x="755577" y="5157192"/>
            <a:ext cx="8352927" cy="1050727"/>
          </a:xfrm>
        </p:spPr>
        <p:txBody>
          <a:bodyPr/>
          <a:lstStyle/>
          <a:p>
            <a:r>
              <a:rPr lang="en-GB" sz="1600" dirty="0" smtClean="0"/>
              <a:t>“GOMESCIA” can be treated as one database, despite pixel size differences</a:t>
            </a:r>
          </a:p>
          <a:p>
            <a:r>
              <a:rPr lang="fr-BE" sz="1600" dirty="0" smtClean="0"/>
              <a:t>MPI-C </a:t>
            </a:r>
            <a:r>
              <a:rPr lang="fr-BE" sz="1600" dirty="0" err="1" smtClean="0"/>
              <a:t>retrieval</a:t>
            </a:r>
            <a:r>
              <a:rPr lang="fr-BE" sz="1600" dirty="0" smtClean="0"/>
              <a:t> </a:t>
            </a:r>
            <a:r>
              <a:rPr lang="fr-BE" sz="1600" dirty="0" err="1" smtClean="0"/>
              <a:t>with</a:t>
            </a:r>
            <a:r>
              <a:rPr lang="fr-BE" sz="1600" dirty="0" smtClean="0"/>
              <a:t> instrument </a:t>
            </a:r>
            <a:r>
              <a:rPr lang="fr-BE" sz="1600" dirty="0" err="1" smtClean="0"/>
              <a:t>dependent</a:t>
            </a:r>
            <a:r>
              <a:rPr lang="fr-BE" sz="1600" dirty="0" smtClean="0"/>
              <a:t> offsets </a:t>
            </a:r>
            <a:r>
              <a:rPr lang="fr-BE" sz="1600" dirty="0" err="1" smtClean="0"/>
              <a:t>seems</a:t>
            </a:r>
            <a:r>
              <a:rPr lang="fr-BE" sz="1600" dirty="0" smtClean="0"/>
              <a:t> to </a:t>
            </a:r>
            <a:r>
              <a:rPr lang="fr-BE" sz="1600" dirty="0" err="1" smtClean="0"/>
              <a:t>work</a:t>
            </a:r>
            <a:r>
              <a:rPr lang="fr-BE" sz="1600" dirty="0" smtClean="0"/>
              <a:t> </a:t>
            </a:r>
            <a:r>
              <a:rPr lang="fr-BE" sz="1600" dirty="0" err="1" smtClean="0"/>
              <a:t>well</a:t>
            </a:r>
            <a:r>
              <a:rPr lang="fr-BE" sz="1600" dirty="0" smtClean="0"/>
              <a:t> </a:t>
            </a:r>
            <a:endParaRPr lang="en-GB" sz="1600" dirty="0" smtClean="0"/>
          </a:p>
          <a:p>
            <a:r>
              <a:rPr lang="fr-BE" sz="1600" dirty="0">
                <a:solidFill>
                  <a:srgbClr val="FF0000"/>
                </a:solidFill>
              </a:rPr>
              <a:t>c</a:t>
            </a:r>
            <a:r>
              <a:rPr lang="fr-BE" sz="1600" dirty="0" smtClean="0">
                <a:solidFill>
                  <a:srgbClr val="FF0000"/>
                </a:solidFill>
              </a:rPr>
              <a:t>onclusion </a:t>
            </a:r>
            <a:r>
              <a:rPr lang="fr-BE" sz="1600" dirty="0" err="1" smtClean="0">
                <a:solidFill>
                  <a:srgbClr val="FF0000"/>
                </a:solidFill>
              </a:rPr>
              <a:t>also</a:t>
            </a:r>
            <a:r>
              <a:rPr lang="fr-BE" sz="1600" dirty="0" smtClean="0">
                <a:solidFill>
                  <a:srgbClr val="FF0000"/>
                </a:solidFill>
              </a:rPr>
              <a:t> </a:t>
            </a:r>
            <a:r>
              <a:rPr lang="fr-BE" sz="1600" dirty="0" err="1" smtClean="0">
                <a:solidFill>
                  <a:srgbClr val="FF0000"/>
                </a:solidFill>
              </a:rPr>
              <a:t>valid</a:t>
            </a:r>
            <a:r>
              <a:rPr lang="fr-BE" sz="1600" dirty="0" smtClean="0">
                <a:solidFill>
                  <a:srgbClr val="FF0000"/>
                </a:solidFill>
              </a:rPr>
              <a:t> for </a:t>
            </a:r>
            <a:r>
              <a:rPr lang="fr-BE" sz="1600" dirty="0" err="1" smtClean="0">
                <a:solidFill>
                  <a:srgbClr val="FF0000"/>
                </a:solidFill>
              </a:rPr>
              <a:t>other</a:t>
            </a:r>
            <a:r>
              <a:rPr lang="fr-BE" sz="1600" dirty="0" smtClean="0">
                <a:solidFill>
                  <a:srgbClr val="FF0000"/>
                </a:solidFill>
              </a:rPr>
              <a:t> stations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504" y="764704"/>
            <a:ext cx="190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“GOMESCIA” ???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Text Box 1031"/>
          <p:cNvSpPr txBox="1">
            <a:spLocks noChangeArrowheads="1"/>
          </p:cNvSpPr>
          <p:nvPr/>
        </p:nvSpPr>
        <p:spPr bwMode="auto">
          <a:xfrm>
            <a:off x="481888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Text Box 1031"/>
          <p:cNvSpPr txBox="1">
            <a:spLocks noChangeArrowheads="1"/>
          </p:cNvSpPr>
          <p:nvPr/>
        </p:nvSpPr>
        <p:spPr bwMode="auto">
          <a:xfrm>
            <a:off x="1619672" y="63002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559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Instruments &amp; datasets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17" name="Group 16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23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600" b="1" cap="small" dirty="0">
                  <a:latin typeface="Myriad Web Pro" pitchFamily="34" charset="0"/>
                </a:rPr>
                <a:t>ROB</a:t>
              </a:r>
              <a:endParaRPr lang="en-GB" sz="600" b="1" cap="small" dirty="0">
                <a:latin typeface="Myriad Web Pro" pitchFamily="34" charset="0"/>
              </a:endParaRPr>
            </a:p>
          </p:txBody>
        </p:sp>
      </p:grpSp>
      <p:sp>
        <p:nvSpPr>
          <p:cNvPr id="28" name="Isosceles Triangle 27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EUMETSAT/AMS </a:t>
            </a:r>
            <a:r>
              <a:rPr lang="fr-BE" b="1" dirty="0" err="1" smtClean="0">
                <a:solidFill>
                  <a:schemeClr val="tx1"/>
                </a:solidFill>
              </a:rPr>
              <a:t>conf</a:t>
            </a:r>
            <a:r>
              <a:rPr lang="fr-BE" b="1" dirty="0" smtClean="0">
                <a:solidFill>
                  <a:schemeClr val="tx1"/>
                </a:solidFill>
              </a:rPr>
              <a:t>.    Vienna,                 16-20 Sept. 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Content Placeholder 1"/>
          <p:cNvSpPr>
            <a:spLocks noGrp="1"/>
          </p:cNvSpPr>
          <p:nvPr>
            <p:ph idx="1"/>
          </p:nvPr>
        </p:nvSpPr>
        <p:spPr>
          <a:xfrm>
            <a:off x="919588" y="4869160"/>
            <a:ext cx="7900884" cy="1224136"/>
          </a:xfrm>
        </p:spPr>
        <p:txBody>
          <a:bodyPr/>
          <a:lstStyle/>
          <a:p>
            <a:r>
              <a:rPr lang="fr-BE" sz="1600" dirty="0"/>
              <a:t>n</a:t>
            </a:r>
            <a:r>
              <a:rPr lang="fr-BE" sz="1600" dirty="0" smtClean="0"/>
              <a:t>ight-time AIRS </a:t>
            </a:r>
            <a:r>
              <a:rPr lang="fr-BE" sz="1600" dirty="0" err="1" smtClean="0"/>
              <a:t>retrievals</a:t>
            </a:r>
            <a:r>
              <a:rPr lang="fr-BE" sz="1600" dirty="0" smtClean="0"/>
              <a:t> show </a:t>
            </a:r>
            <a:r>
              <a:rPr lang="fr-BE" sz="1600" dirty="0" err="1" smtClean="0"/>
              <a:t>better</a:t>
            </a:r>
            <a:r>
              <a:rPr lang="fr-BE" sz="1600" dirty="0" smtClean="0"/>
              <a:t> agreement </a:t>
            </a:r>
            <a:r>
              <a:rPr lang="fr-BE" sz="1600" dirty="0" err="1" smtClean="0"/>
              <a:t>with</a:t>
            </a:r>
            <a:r>
              <a:rPr lang="fr-BE" sz="1600" dirty="0" smtClean="0"/>
              <a:t> GPS (</a:t>
            </a:r>
            <a:r>
              <a:rPr lang="fr-BE" sz="1600" dirty="0" err="1" smtClean="0"/>
              <a:t>higher</a:t>
            </a:r>
            <a:r>
              <a:rPr lang="fr-BE" sz="1600" dirty="0" smtClean="0"/>
              <a:t> R</a:t>
            </a:r>
            <a:r>
              <a:rPr lang="fr-BE" sz="1600" baseline="30000" dirty="0" smtClean="0"/>
              <a:t>2</a:t>
            </a:r>
            <a:r>
              <a:rPr lang="fr-BE" sz="1600" dirty="0" smtClean="0"/>
              <a:t>, </a:t>
            </a:r>
            <a:r>
              <a:rPr lang="fr-BE" sz="1600" dirty="0" err="1" smtClean="0"/>
              <a:t>lower</a:t>
            </a:r>
            <a:r>
              <a:rPr lang="fr-BE" sz="1600" dirty="0" smtClean="0"/>
              <a:t> RMS)</a:t>
            </a:r>
          </a:p>
          <a:p>
            <a:r>
              <a:rPr lang="fr-BE" sz="1600" dirty="0">
                <a:latin typeface="+mj-lt"/>
              </a:rPr>
              <a:t>n</a:t>
            </a:r>
            <a:r>
              <a:rPr lang="fr-BE" sz="1600" dirty="0" smtClean="0">
                <a:latin typeface="+mj-lt"/>
              </a:rPr>
              <a:t>ight-time </a:t>
            </a:r>
            <a:r>
              <a:rPr lang="fr-BE" sz="1600" dirty="0" err="1" smtClean="0">
                <a:latin typeface="+mj-lt"/>
              </a:rPr>
              <a:t>retrievals</a:t>
            </a:r>
            <a:r>
              <a:rPr lang="fr-BE" sz="1600" dirty="0" smtClean="0">
                <a:latin typeface="+mj-lt"/>
              </a:rPr>
              <a:t> have positive </a:t>
            </a:r>
            <a:r>
              <a:rPr lang="fr-BE" sz="1600" dirty="0" err="1" smtClean="0">
                <a:latin typeface="+mj-lt"/>
              </a:rPr>
              <a:t>bias</a:t>
            </a:r>
            <a:r>
              <a:rPr lang="fr-BE" sz="1600" dirty="0" smtClean="0">
                <a:latin typeface="+mj-lt"/>
              </a:rPr>
              <a:t>, </a:t>
            </a:r>
            <a:r>
              <a:rPr lang="fr-BE" sz="1600" dirty="0" err="1" smtClean="0">
                <a:latin typeface="+mj-lt"/>
              </a:rPr>
              <a:t>daytime</a:t>
            </a:r>
            <a:r>
              <a:rPr lang="fr-BE" sz="1600" dirty="0" smtClean="0">
                <a:latin typeface="+mj-lt"/>
              </a:rPr>
              <a:t> </a:t>
            </a:r>
            <a:r>
              <a:rPr lang="fr-BE" sz="1600" dirty="0" err="1" smtClean="0">
                <a:latin typeface="+mj-lt"/>
              </a:rPr>
              <a:t>negative</a:t>
            </a:r>
            <a:r>
              <a:rPr lang="fr-BE" sz="1600" dirty="0" smtClean="0">
                <a:latin typeface="+mj-lt"/>
              </a:rPr>
              <a:t> </a:t>
            </a:r>
            <a:r>
              <a:rPr lang="fr-BE" sz="1600" dirty="0" err="1" smtClean="0">
                <a:latin typeface="+mj-lt"/>
              </a:rPr>
              <a:t>bias</a:t>
            </a:r>
            <a:endParaRPr lang="fr-BE" sz="1600" dirty="0" smtClean="0">
              <a:latin typeface="+mj-lt"/>
            </a:endParaRPr>
          </a:p>
          <a:p>
            <a:r>
              <a:rPr lang="fr-BE" sz="1600" dirty="0" err="1">
                <a:latin typeface="+mj-lt"/>
              </a:rPr>
              <a:t>d</a:t>
            </a:r>
            <a:r>
              <a:rPr lang="fr-BE" sz="1600" dirty="0" err="1" smtClean="0">
                <a:latin typeface="+mj-lt"/>
              </a:rPr>
              <a:t>aytime</a:t>
            </a:r>
            <a:r>
              <a:rPr lang="fr-BE" sz="1600" dirty="0" smtClean="0">
                <a:latin typeface="+mj-lt"/>
              </a:rPr>
              <a:t> </a:t>
            </a:r>
            <a:r>
              <a:rPr lang="fr-BE" sz="1600" dirty="0" err="1" smtClean="0">
                <a:latin typeface="+mj-lt"/>
              </a:rPr>
              <a:t>retrievals</a:t>
            </a:r>
            <a:r>
              <a:rPr lang="fr-BE" sz="1600" dirty="0" smtClean="0">
                <a:latin typeface="+mj-lt"/>
              </a:rPr>
              <a:t> have </a:t>
            </a:r>
            <a:r>
              <a:rPr lang="fr-BE" sz="1600" dirty="0" err="1" smtClean="0">
                <a:latin typeface="+mj-lt"/>
              </a:rPr>
              <a:t>higher</a:t>
            </a:r>
            <a:r>
              <a:rPr lang="fr-BE" sz="1600" dirty="0" smtClean="0">
                <a:latin typeface="+mj-lt"/>
              </a:rPr>
              <a:t> </a:t>
            </a:r>
            <a:r>
              <a:rPr lang="fr-BE" sz="1600" dirty="0" err="1" smtClean="0">
                <a:latin typeface="+mj-lt"/>
              </a:rPr>
              <a:t>regression</a:t>
            </a:r>
            <a:r>
              <a:rPr lang="fr-BE" sz="1600" dirty="0" smtClean="0">
                <a:latin typeface="+mj-lt"/>
              </a:rPr>
              <a:t> </a:t>
            </a:r>
            <a:r>
              <a:rPr lang="fr-BE" sz="1600" dirty="0" err="1" smtClean="0">
                <a:latin typeface="+mj-lt"/>
              </a:rPr>
              <a:t>slopes</a:t>
            </a:r>
            <a:endParaRPr lang="fr-BE" sz="1600" dirty="0" smtClean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37745" y="764704"/>
            <a:ext cx="32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Day-night 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difference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(AIRS)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119919"/>
            <a:ext cx="9116577" cy="3533217"/>
            <a:chOff x="0" y="1002214"/>
            <a:chExt cx="9116577" cy="35332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43984" y="1197864"/>
              <a:ext cx="4672593" cy="3337567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197864"/>
              <a:ext cx="4672593" cy="3337567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4211960" y="1002214"/>
              <a:ext cx="9989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r-BE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Brussels</a:t>
              </a:r>
              <a:endPara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444208" y="1074222"/>
              <a:ext cx="7024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r-BE" sz="16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night</a:t>
              </a:r>
              <a:endParaRPr lang="en-GB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92060" y="1074222"/>
              <a:ext cx="5357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r-BE" sz="1600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day</a:t>
              </a:r>
              <a:endParaRPr lang="en-GB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23728" y="4437112"/>
            <a:ext cx="904415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IWV GPS [mm]</a:t>
            </a:r>
            <a:endParaRPr lang="en-GB" sz="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88224" y="4437112"/>
            <a:ext cx="904415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IWV GPS [mm]</a:t>
            </a:r>
            <a:endParaRPr lang="en-GB" sz="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 bwMode="auto">
          <a:xfrm>
            <a:off x="2699792" y="6093296"/>
            <a:ext cx="449921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BE" sz="1600" dirty="0" smtClean="0">
                <a:solidFill>
                  <a:srgbClr val="FF0000"/>
                </a:solidFill>
              </a:rPr>
              <a:t>conclusion </a:t>
            </a:r>
            <a:r>
              <a:rPr lang="fr-BE" sz="1600" dirty="0" err="1" smtClean="0">
                <a:solidFill>
                  <a:srgbClr val="FF0000"/>
                </a:solidFill>
              </a:rPr>
              <a:t>also</a:t>
            </a:r>
            <a:r>
              <a:rPr lang="fr-BE" sz="1600" dirty="0" smtClean="0">
                <a:solidFill>
                  <a:srgbClr val="FF0000"/>
                </a:solidFill>
              </a:rPr>
              <a:t> </a:t>
            </a:r>
            <a:r>
              <a:rPr lang="fr-BE" sz="1600" dirty="0" err="1" smtClean="0">
                <a:solidFill>
                  <a:srgbClr val="FF0000"/>
                </a:solidFill>
              </a:rPr>
              <a:t>valid</a:t>
            </a:r>
            <a:r>
              <a:rPr lang="fr-BE" sz="1600" dirty="0" smtClean="0">
                <a:solidFill>
                  <a:srgbClr val="FF0000"/>
                </a:solidFill>
              </a:rPr>
              <a:t> for </a:t>
            </a:r>
            <a:r>
              <a:rPr lang="fr-BE" sz="1600" dirty="0" err="1" smtClean="0">
                <a:solidFill>
                  <a:srgbClr val="FF0000"/>
                </a:solidFill>
              </a:rPr>
              <a:t>other</a:t>
            </a:r>
            <a:r>
              <a:rPr lang="fr-BE" sz="1600" dirty="0" smtClean="0">
                <a:solidFill>
                  <a:srgbClr val="FF0000"/>
                </a:solidFill>
              </a:rPr>
              <a:t> stations </a:t>
            </a:r>
            <a:endParaRPr lang="fr-BE" sz="1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3" name="Text Box 1031"/>
          <p:cNvSpPr txBox="1">
            <a:spLocks noChangeArrowheads="1"/>
          </p:cNvSpPr>
          <p:nvPr/>
        </p:nvSpPr>
        <p:spPr bwMode="auto">
          <a:xfrm>
            <a:off x="481888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4" name="Text Box 1031"/>
          <p:cNvSpPr txBox="1">
            <a:spLocks noChangeArrowheads="1"/>
          </p:cNvSpPr>
          <p:nvPr/>
        </p:nvSpPr>
        <p:spPr bwMode="auto">
          <a:xfrm>
            <a:off x="1619672" y="63002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36378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9.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plateBira">
  <a:themeElements>
    <a:clrScheme name="templateBira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templateBi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gradFill rotWithShape="0">
                <a:gsLst>
                  <a:gs pos="0">
                    <a:srgbClr val="BDBDFF">
                      <a:gamma/>
                      <a:tint val="72157"/>
                      <a:invGamma/>
                      <a:alpha val="52000"/>
                    </a:srgbClr>
                  </a:gs>
                  <a:gs pos="50000">
                    <a:srgbClr val="BDBDFF"/>
                  </a:gs>
                  <a:gs pos="100000">
                    <a:srgbClr val="BDBDFF">
                      <a:gamma/>
                      <a:tint val="72157"/>
                      <a:invGamma/>
                      <a:alpha val="52000"/>
                    </a:srgbClr>
                  </a:gs>
                </a:gsLst>
                <a:lin ang="5400000" scaled="1"/>
              </a:gra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gradFill rotWithShape="0">
                <a:gsLst>
                  <a:gs pos="0">
                    <a:srgbClr val="BDBDFF">
                      <a:gamma/>
                      <a:tint val="72157"/>
                      <a:invGamma/>
                      <a:alpha val="52000"/>
                    </a:srgbClr>
                  </a:gs>
                  <a:gs pos="50000">
                    <a:srgbClr val="BDBDFF"/>
                  </a:gs>
                  <a:gs pos="100000">
                    <a:srgbClr val="BDBDFF">
                      <a:gamma/>
                      <a:tint val="72157"/>
                      <a:invGamma/>
                      <a:alpha val="52000"/>
                    </a:srgbClr>
                  </a:gs>
                </a:gsLst>
                <a:lin ang="5400000" scaled="1"/>
              </a:gra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templateBi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Bi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Bi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Bi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Bi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Bi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Bi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Bi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Bi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Bi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Bi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Bi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Settings\roeland\Application Data\Microsoft\Templates\templateBira.pot</Template>
  <TotalTime>10100</TotalTime>
  <Words>955</Words>
  <Application>Microsoft Office PowerPoint</Application>
  <PresentationFormat>On-screen Show (4:3)</PresentationFormat>
  <Paragraphs>202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templateBira</vt:lpstr>
      <vt:lpstr>Concourse</vt:lpstr>
      <vt:lpstr>Evaluating satellite retrievals of Integrated Water Vapour (IWV) data by co-located ground-based devices for climate change analysis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IRM-KMI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water vapour measurements at Uccle</dc:title>
  <dc:creator>nicole</dc:creator>
  <cp:lastModifiedBy>confer</cp:lastModifiedBy>
  <cp:revision>377</cp:revision>
  <dcterms:created xsi:type="dcterms:W3CDTF">2008-10-17T07:39:55Z</dcterms:created>
  <dcterms:modified xsi:type="dcterms:W3CDTF">2013-09-21T09:55:39Z</dcterms:modified>
</cp:coreProperties>
</file>