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97" r:id="rId4"/>
    <p:sldId id="273" r:id="rId5"/>
    <p:sldId id="274" r:id="rId6"/>
    <p:sldId id="275" r:id="rId7"/>
    <p:sldId id="276" r:id="rId8"/>
    <p:sldId id="277" r:id="rId9"/>
    <p:sldId id="280" r:id="rId10"/>
    <p:sldId id="282" r:id="rId11"/>
    <p:sldId id="283" r:id="rId12"/>
    <p:sldId id="281" r:id="rId13"/>
    <p:sldId id="284" r:id="rId14"/>
    <p:sldId id="287" r:id="rId15"/>
    <p:sldId id="288" r:id="rId16"/>
    <p:sldId id="289" r:id="rId17"/>
    <p:sldId id="291" r:id="rId18"/>
    <p:sldId id="294" r:id="rId19"/>
    <p:sldId id="293" r:id="rId20"/>
    <p:sldId id="296" r:id="rId21"/>
    <p:sldId id="27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EBF"/>
    <a:srgbClr val="2C353D"/>
    <a:srgbClr val="58697A"/>
    <a:srgbClr val="0033A0"/>
    <a:srgbClr val="00003F"/>
    <a:srgbClr val="FFFFFF"/>
    <a:srgbClr val="50A6E0"/>
    <a:srgbClr val="5F6E7E"/>
    <a:srgbClr val="0055EF"/>
    <a:srgbClr val="FF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458" autoAdjust="0"/>
  </p:normalViewPr>
  <p:slideViewPr>
    <p:cSldViewPr snapToGrid="0" snapToObjects="1">
      <p:cViewPr>
        <p:scale>
          <a:sx n="66" d="100"/>
          <a:sy n="66" d="100"/>
        </p:scale>
        <p:origin x="-828" y="-174"/>
      </p:cViewPr>
      <p:guideLst>
        <p:guide orient="horz" pos="2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327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  <a:endParaRPr lang="nl-NL" dirty="0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r>
              <a:rPr lang="nl-BE" smtClean="0">
                <a:solidFill>
                  <a:srgbClr val="FF5000"/>
                </a:solidFill>
              </a:rPr>
              <a:t>1/04/2019</a:t>
            </a:r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 dirty="0" smtClean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  <a:endParaRPr lang="nl-NL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smtClean="0"/>
              <a:t>Kop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smtClean="0"/>
              <a:t>1/04/2019</a:t>
            </a:r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 smtClean="0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Kop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BE" smtClean="0"/>
              <a:t>1/04/2019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04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0"/>
          <p:cNvSpPr/>
          <p:nvPr userDrawn="1"/>
        </p:nvSpPr>
        <p:spPr>
          <a:xfrm>
            <a:off x="14515399" y="205186"/>
            <a:ext cx="5456232" cy="14159428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39"/>
          <p:cNvSpPr/>
          <p:nvPr userDrawn="1"/>
        </p:nvSpPr>
        <p:spPr>
          <a:xfrm>
            <a:off x="5820937" y="0"/>
            <a:ext cx="6371062" cy="684301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26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32253" y="470264"/>
            <a:ext cx="4051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Koninklijk</a:t>
            </a:r>
            <a:r>
              <a:rPr lang="en-US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Meteorologisch</a:t>
            </a:r>
            <a:r>
              <a:rPr lang="en-US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Instituut</a:t>
            </a:r>
            <a:endParaRPr lang="en-US" b="1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</a:t>
            </a:r>
            <a:r>
              <a:rPr lang="en-US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Royal </a:t>
            </a:r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Météorologique</a:t>
            </a:r>
            <a:endParaRPr lang="en-US" b="1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Köninglische</a:t>
            </a:r>
            <a:r>
              <a:rPr lang="en-US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Meteorologische</a:t>
            </a:r>
            <a:r>
              <a:rPr lang="en-US" b="1" baseline="0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baseline="0" dirty="0" err="1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</a:t>
            </a:r>
            <a:endParaRPr lang="en-US" b="1" baseline="0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baseline="0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baseline="0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Royal Meteorological Institute</a:t>
            </a:r>
            <a:endParaRPr lang="en-US" b="1" dirty="0" smtClean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87995" y="3204267"/>
            <a:ext cx="5895685" cy="7863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4000">
                <a:solidFill>
                  <a:srgbClr val="266EBF"/>
                </a:solidFill>
                <a:latin typeface="+mj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Titel van de </a:t>
            </a:r>
            <a:r>
              <a:rPr lang="en-US" dirty="0" err="1" smtClean="0"/>
              <a:t>presentatie</a:t>
            </a:r>
            <a:endParaRPr lang="en-US" dirty="0" smtClean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87995" y="5124506"/>
            <a:ext cx="5895685" cy="117570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Auteur</a:t>
            </a:r>
          </a:p>
          <a:p>
            <a:pPr lvl="0"/>
            <a:r>
              <a:rPr lang="en-US" dirty="0" smtClean="0"/>
              <a:t>Datum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" y="470264"/>
            <a:ext cx="780977" cy="10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vierkante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ronde topics -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93880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926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73972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93880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926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73972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440000"/>
            <a:ext cx="7560000" cy="2880000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tx1"/>
          </a:solidFill>
          <a:ln w="44450">
            <a:solidFill>
              <a:schemeClr val="tx1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296863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</a:defRPr>
            </a:lvl2pPr>
            <a:lvl3pPr marL="7366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nl-BE" dirty="0" smtClean="0"/>
              <a:t>Quote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mkglfmgkm</a:t>
            </a:r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440000"/>
            <a:ext cx="7560000" cy="2880000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rgbClr val="266EBF"/>
          </a:solidFill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296863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</a:defRPr>
            </a:lvl2pPr>
            <a:lvl3pPr marL="7366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nl-BE" dirty="0" smtClean="0"/>
              <a:t>Quote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mkglfmgkm</a:t>
            </a:r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5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 userDrawn="1"/>
        </p:nvSpPr>
        <p:spPr>
          <a:xfrm>
            <a:off x="720000" y="720000"/>
            <a:ext cx="3034018" cy="784249"/>
          </a:xfrm>
          <a:prstGeom prst="rect">
            <a:avLst/>
          </a:prstGeom>
          <a:solidFill>
            <a:schemeClr val="accent1"/>
          </a:solidFill>
        </p:spPr>
        <p:txBody>
          <a:bodyPr tIns="36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</a:pPr>
            <a:r>
              <a:rPr lang="nl-NL" sz="5400" strike="noStrike" kern="1200" cap="none" baseline="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DANK U</a:t>
            </a:r>
            <a:endParaRPr lang="nl-NL" sz="5400" strike="noStrike" kern="1200" cap="non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Vrije vorm 39"/>
          <p:cNvSpPr/>
          <p:nvPr userDrawn="1"/>
        </p:nvSpPr>
        <p:spPr>
          <a:xfrm>
            <a:off x="5820937" y="0"/>
            <a:ext cx="6371062" cy="684301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26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3"/>
          <p:cNvSpPr/>
          <p:nvPr userDrawn="1"/>
        </p:nvSpPr>
        <p:spPr>
          <a:xfrm>
            <a:off x="3384815" y="2175408"/>
            <a:ext cx="294232" cy="4234421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6" name="Tijdelijke aanduiding voor tekst 33"/>
          <p:cNvSpPr txBox="1">
            <a:spLocks/>
          </p:cNvSpPr>
          <p:nvPr userDrawn="1"/>
        </p:nvSpPr>
        <p:spPr>
          <a:xfrm>
            <a:off x="683424" y="2175408"/>
            <a:ext cx="2557894" cy="4234421"/>
          </a:xfrm>
          <a:prstGeom prst="rect">
            <a:avLst/>
          </a:prstGeom>
        </p:spPr>
        <p:txBody>
          <a:bodyPr>
            <a:noAutofit/>
          </a:bodyPr>
          <a:lstStyle>
            <a:lvl1pPr marL="108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b="1" i="0" kern="1200" cap="none" baseline="0" dirty="0" smtClean="0">
                <a:solidFill>
                  <a:srgbClr val="266EBF"/>
                </a:solidFill>
                <a:latin typeface="+mj-lt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Koninklijk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Meteorologisch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Instituut</a:t>
            </a:r>
            <a:endParaRPr lang="en-US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L’Institut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Royal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Météorologique</a:t>
            </a:r>
            <a:endParaRPr lang="en-US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Royal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Meteorological</a:t>
            </a:r>
            <a:r>
              <a:rPr lang="en-US" baseline="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Institute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 userDrawn="1"/>
        </p:nvSpPr>
        <p:spPr>
          <a:xfrm>
            <a:off x="3961319" y="2175408"/>
            <a:ext cx="3737930" cy="4187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Het KMI verleent een betrouwbare dienstverlening aan het publiek en de overheid gebaseerd op onderzoek, innovatie en continuïteit.</a:t>
            </a: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L'IRM fournit un service fiable basé sur la recherche, l'innovation et la continuité au public et aux autorités.</a:t>
            </a: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The RMI provides reliable public service realized by empowered staff and based on research, innovation and continuity.</a:t>
            </a:r>
            <a:endParaRPr lang="fr-FR" sz="1200" kern="1200" baseline="0" dirty="0" smtClean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679148"/>
            <a:ext cx="546644" cy="6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9144"/>
            <a:ext cx="12196294" cy="5984875"/>
          </a:xfrm>
          <a:prstGeom prst="rect">
            <a:avLst/>
          </a:prstGeo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nl-NL" dirty="0"/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20000" y="2160000"/>
            <a:ext cx="4023042" cy="684000"/>
          </a:xfrm>
          <a:prstGeom prst="rect">
            <a:avLst/>
          </a:prstGeom>
        </p:spPr>
        <p:txBody>
          <a:bodyPr tIns="36000" bIns="0"/>
          <a:lstStyle>
            <a:lvl1pPr>
              <a:defRPr sz="4000" strike="noStrike" baseline="0">
                <a:latin typeface="+mj-lt"/>
              </a:defRPr>
            </a:lvl1pPr>
          </a:lstStyle>
          <a:p>
            <a:r>
              <a:rPr lang="nl-NL" dirty="0" smtClean="0"/>
              <a:t>Hoofdstuk titel</a:t>
            </a:r>
            <a:endParaRPr lang="nl-NL" dirty="0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10620000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 in grijs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702552" y="0"/>
            <a:ext cx="5489448" cy="584995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8" y="271686"/>
            <a:ext cx="3935152" cy="5083296"/>
          </a:xfrm>
          <a:prstGeom prst="rect">
            <a:avLst/>
          </a:prstGeom>
        </p:spPr>
        <p:txBody>
          <a:bodyPr tIns="144000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4703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5452200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8" y="1399032"/>
            <a:ext cx="3732544" cy="1965960"/>
          </a:xfrm>
          <a:prstGeom prst="rect">
            <a:avLst/>
          </a:prstGeo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6586056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8" y="3491280"/>
            <a:ext cx="3732544" cy="1965960"/>
          </a:xfrm>
          <a:prstGeom prst="rect">
            <a:avLst/>
          </a:prstGeo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18255" y="1"/>
            <a:ext cx="12196294" cy="5797296"/>
          </a:xfrm>
          <a:prstGeom prst="rect">
            <a:avLst/>
          </a:prstGeo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nl-NL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399031"/>
            <a:ext cx="5717498" cy="405820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4748112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3149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vierkante topics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10"/>
          </p:nvPr>
        </p:nvSpPr>
        <p:spPr>
          <a:xfrm>
            <a:off x="720000" y="6200627"/>
            <a:ext cx="3358224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13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 smtClean="0"/>
              <a:t> Auteur |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 smtClean="0"/>
              <a:t>Titel van de slide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0" y="5870448"/>
            <a:ext cx="12192000" cy="97316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860921" y="197963"/>
            <a:ext cx="0" cy="18193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001839" y="3327662"/>
            <a:ext cx="2102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Author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Function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Institute</a:t>
            </a:r>
          </a:p>
        </p:txBody>
      </p:sp>
      <p:sp>
        <p:nvSpPr>
          <p:cNvPr id="13" name="Rechthoek 11"/>
          <p:cNvSpPr/>
          <p:nvPr userDrawn="1"/>
        </p:nvSpPr>
        <p:spPr>
          <a:xfrm>
            <a:off x="0" y="6142572"/>
            <a:ext cx="12192000" cy="68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7" y="271686"/>
            <a:ext cx="501252" cy="6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3" r:id="rId2"/>
    <p:sldLayoutId id="2147483706" r:id="rId3"/>
    <p:sldLayoutId id="2147483709" r:id="rId4"/>
    <p:sldLayoutId id="2147483710" r:id="rId5"/>
    <p:sldLayoutId id="2147483704" r:id="rId6"/>
    <p:sldLayoutId id="2147483718" r:id="rId7"/>
    <p:sldLayoutId id="2147483725" r:id="rId8"/>
    <p:sldLayoutId id="2147483708" r:id="rId9"/>
    <p:sldLayoutId id="2147483711" r:id="rId10"/>
    <p:sldLayoutId id="2147483712" r:id="rId11"/>
    <p:sldLayoutId id="2147483723" r:id="rId12"/>
    <p:sldLayoutId id="2147483713" r:id="rId13"/>
    <p:sldLayoutId id="2147483714" r:id="rId14"/>
    <p:sldLayoutId id="2147483720" r:id="rId15"/>
    <p:sldLayoutId id="2147483727" r:id="rId16"/>
  </p:sldLayoutIdLst>
  <p:timing>
    <p:tnLst>
      <p:par>
        <p:cTn id="1" dur="indefinite" restart="never" nodeType="tmRoot"/>
      </p:par>
    </p:tnLst>
  </p:timing>
  <p:hf hd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4000" kern="1200" cap="none" baseline="0">
          <a:solidFill>
            <a:schemeClr val="bg1"/>
          </a:solidFill>
          <a:latin typeface="+mj-lt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296863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736600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139825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lang="nl-NL" sz="1400" kern="1200" dirty="0" smtClean="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244600" indent="0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None/>
        <a:tabLst/>
        <a:defRPr sz="12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159" y="11826488"/>
            <a:ext cx="545048" cy="3127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7995" y="3204267"/>
            <a:ext cx="7059467" cy="786384"/>
          </a:xfrm>
        </p:spPr>
        <p:txBody>
          <a:bodyPr/>
          <a:lstStyle/>
          <a:p>
            <a:pPr algn="ctr"/>
            <a:r>
              <a:rPr lang="en-US" dirty="0" smtClean="0"/>
              <a:t>Using GNSS ZTD retrievals for climate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Roeland Van </a:t>
            </a:r>
            <a:r>
              <a:rPr lang="en-US" dirty="0" err="1" smtClean="0"/>
              <a:t>Malderen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51" y="6426488"/>
            <a:ext cx="410845" cy="30607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175376" y="5831179"/>
            <a:ext cx="10456602" cy="58785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</a:t>
            </a:r>
            <a:r>
              <a:rPr lang="en-US" sz="1600" dirty="0" smtClean="0"/>
              <a:t>ith contributions from Eric </a:t>
            </a:r>
            <a:r>
              <a:rPr lang="en-US" sz="1600" dirty="0" err="1" smtClean="0"/>
              <a:t>Pottiaux</a:t>
            </a:r>
            <a:r>
              <a:rPr lang="en-US" sz="1600" dirty="0" smtClean="0"/>
              <a:t>, </a:t>
            </a:r>
            <a:r>
              <a:rPr lang="en-US" sz="1600" dirty="0" smtClean="0"/>
              <a:t>Olivier Bock, Anna </a:t>
            </a:r>
            <a:r>
              <a:rPr lang="en-US" sz="1600" dirty="0" err="1" smtClean="0"/>
              <a:t>Klos</a:t>
            </a:r>
            <a:r>
              <a:rPr lang="en-US" sz="1600" dirty="0" smtClean="0"/>
              <a:t>, and Rosa </a:t>
            </a:r>
            <a:r>
              <a:rPr lang="en-US" sz="1600" dirty="0" err="1" smtClean="0"/>
              <a:t>Pacione</a:t>
            </a:r>
            <a:endParaRPr lang="en-US" sz="1600" dirty="0"/>
          </a:p>
        </p:txBody>
      </p:sp>
      <p:pic>
        <p:nvPicPr>
          <p:cNvPr id="1028" name="Picture 4" descr="https://c.cs85.content.force.com/servlet/servlet.ImageServer?id=0156E000000Kg6fQAC&amp;oid=00D6E000000DZ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42" y="6203388"/>
            <a:ext cx="956339" cy="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ricpott\Pictures\logo ORB\logo_orb_gr_t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t="13996" r="8521" b="7350"/>
          <a:stretch/>
        </p:blipFill>
        <p:spPr bwMode="auto">
          <a:xfrm>
            <a:off x="2807589" y="6125106"/>
            <a:ext cx="519613" cy="4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4773" y="6560115"/>
            <a:ext cx="1346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cap="small" dirty="0" smtClean="0">
                <a:latin typeface="Myriad Web Pro" pitchFamily="34" charset="0"/>
              </a:rPr>
              <a:t>Royal Observatory of Belgium</a:t>
            </a:r>
            <a:endParaRPr lang="en-GB" sz="600" b="1" cap="small" dirty="0">
              <a:latin typeface="Myriad Web Pro" pitchFamily="34" charset="0"/>
            </a:endParaRPr>
          </a:p>
        </p:txBody>
      </p:sp>
      <p:pic>
        <p:nvPicPr>
          <p:cNvPr id="14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88" y="6125106"/>
            <a:ext cx="516681" cy="673816"/>
          </a:xfrm>
          <a:prstGeom prst="rect">
            <a:avLst/>
          </a:prstGeom>
        </p:spPr>
      </p:pic>
      <p:pic>
        <p:nvPicPr>
          <p:cNvPr id="12" name="Picture 2" descr="Accue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18" y="6155922"/>
            <a:ext cx="609224" cy="5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10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2494" y="1662779"/>
            <a:ext cx="4567200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models: reanalysis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r</a:t>
            </a:r>
            <a:r>
              <a:rPr lang="en-US" sz="1600" dirty="0" smtClean="0"/>
              <a:t>egional: EU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study</a:t>
            </a:r>
            <a:r>
              <a:rPr lang="en-US" sz="2000" dirty="0" smtClean="0"/>
              <a:t> the time/spatial </a:t>
            </a:r>
            <a:r>
              <a:rPr lang="en-US" sz="2000" dirty="0" smtClean="0">
                <a:solidFill>
                  <a:srgbClr val="FF0000"/>
                </a:solidFill>
              </a:rPr>
              <a:t>variability</a:t>
            </a:r>
            <a:r>
              <a:rPr lang="en-US" sz="2000" dirty="0" smtClean="0"/>
              <a:t> of GNSS IWV datasets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3442" y="5725596"/>
            <a:ext cx="272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Alshawaf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JGR,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21" y="924122"/>
            <a:ext cx="3045868" cy="50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5"/>
          <p:cNvSpPr txBox="1">
            <a:spLocks/>
          </p:cNvSpPr>
          <p:nvPr/>
        </p:nvSpPr>
        <p:spPr>
          <a:xfrm>
            <a:off x="262493" y="4312093"/>
            <a:ext cx="6820477" cy="172565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s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trong correlation (86%) between trends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treatment of gaps, 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inhomogeneities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, stochastic part (AR(1))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gradient in trends from west to east/north to south?</a:t>
            </a:r>
            <a:endParaRPr lang="en-US" sz="1800" dirty="0">
              <a:solidFill>
                <a:srgbClr val="2C3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11</a:t>
            </a:fld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3881350" y="5725596"/>
            <a:ext cx="272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Alshawaf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JGR,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" y="1355504"/>
            <a:ext cx="6115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6" name="Text Placeholder 15"/>
          <p:cNvSpPr txBox="1">
            <a:spLocks/>
          </p:cNvSpPr>
          <p:nvPr/>
        </p:nvSpPr>
        <p:spPr>
          <a:xfrm>
            <a:off x="6156471" y="1795058"/>
            <a:ext cx="5921229" cy="40628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long</a:t>
            </a:r>
            <a:r>
              <a:rPr lang="en-US" sz="2000" dirty="0"/>
              <a:t>-term time </a:t>
            </a:r>
            <a:r>
              <a:rPr lang="en-US" sz="2000" dirty="0" smtClean="0"/>
              <a:t>series (climatological = 30 </a:t>
            </a:r>
            <a:r>
              <a:rPr lang="en-US" sz="2000" dirty="0" err="1" smtClean="0"/>
              <a:t>yrs</a:t>
            </a:r>
            <a:r>
              <a:rPr lang="en-US" sz="2000" dirty="0" smtClean="0"/>
              <a:t>!)</a:t>
            </a:r>
          </a:p>
          <a:p>
            <a:pPr lvl="1" indent="0">
              <a:buNone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349577" y="4515289"/>
            <a:ext cx="9099223" cy="172565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b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etween 30 and 40 years of daily data are required to </a:t>
            </a: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detect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a significant trend </a:t>
            </a: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of 0.3 mm/decade in the PWV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data (e.g. Wang et al., J. 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Clim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, 2016), considering </a:t>
            </a: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the presence of autocorrelation.</a:t>
            </a:r>
            <a:endParaRPr lang="en-US" sz="1800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55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12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2494" y="1662779"/>
            <a:ext cx="426387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o</a:t>
            </a:r>
            <a:r>
              <a:rPr lang="en-US" sz="1600" dirty="0" smtClean="0"/>
              <a:t>bservations: RS 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regional: EU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trends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3198" y="5510934"/>
            <a:ext cx="3715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Baldysz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</a:t>
            </a: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Remote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</a:t>
            </a: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Sensing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, 2019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86" y="1122218"/>
            <a:ext cx="5500666" cy="42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5"/>
          <p:cNvSpPr txBox="1">
            <a:spLocks/>
          </p:cNvSpPr>
          <p:nvPr/>
        </p:nvSpPr>
        <p:spPr>
          <a:xfrm>
            <a:off x="349577" y="3847645"/>
            <a:ext cx="5223909" cy="172565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a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ll trends are positive (1996-2015)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f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igures shows best agreement of different processing strategies</a:t>
            </a:r>
          </a:p>
        </p:txBody>
      </p:sp>
    </p:spTree>
    <p:extLst>
      <p:ext uri="{BB962C8B-B14F-4D97-AF65-F5344CB8AC3E}">
        <p14:creationId xmlns:p14="http://schemas.microsoft.com/office/powerpoint/2010/main" val="42351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13</a:t>
            </a:fld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7253198" y="5670588"/>
            <a:ext cx="3715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Baldysz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</a:t>
            </a: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Remote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</a:t>
            </a: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Sensing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, 2019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6342743" y="2701039"/>
            <a:ext cx="5733015" cy="29695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d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ifferent 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softwares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, methods (PPP/DD), a priori ZHD models, tropospheric mapping functions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t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rend differences between solutions (0.015-0.121 mm/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yr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) larger than trend estimation errors (0.006-0.008 mm/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yr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h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ighest consistency for </a:t>
            </a: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PPP solutions: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DD method </a:t>
            </a: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may introduce to the troposphere solutions errors that affect the proper investigation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of long </a:t>
            </a: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term changes.</a:t>
            </a:r>
            <a:endParaRPr lang="en-US" sz="1800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7999749" y="1795058"/>
            <a:ext cx="3901929" cy="40628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homogeneity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rocessing options</a:t>
            </a:r>
          </a:p>
          <a:p>
            <a:pPr lvl="1" indent="0">
              <a:buNone/>
            </a:pP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1" y="1110285"/>
            <a:ext cx="6067632" cy="483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14</a:t>
            </a:fld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2318438" y="5670588"/>
            <a:ext cx="2782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Alshawaf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JGR,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7460348" y="3470281"/>
            <a:ext cx="4339644" cy="296954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a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s the GPS networks are not very dense, using 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neighbouring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 stations as reference is difficult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m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ost often: calculate IWV differences between GPS and ERA-interim at the stations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r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un breakpoint detection tool on those differences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pic>
        <p:nvPicPr>
          <p:cNvPr id="13" name="Picture 2" descr="jgrd54985-fig-0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" y="1633778"/>
            <a:ext cx="7295855" cy="29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5"/>
          <p:cNvSpPr txBox="1">
            <a:spLocks/>
          </p:cNvSpPr>
          <p:nvPr/>
        </p:nvSpPr>
        <p:spPr>
          <a:xfrm>
            <a:off x="7999749" y="1795058"/>
            <a:ext cx="3901929" cy="40628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homogeneity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rocessing options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b="1" dirty="0" smtClean="0"/>
              <a:t>instrumentation</a:t>
            </a:r>
          </a:p>
          <a:p>
            <a:pPr lvl="1" indent="0">
              <a:buNone/>
            </a:pP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15</a:t>
            </a:fld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2318438" y="5670588"/>
            <a:ext cx="2531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Ning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J. Clim, 2016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7460348" y="3325141"/>
            <a:ext cx="4339644" cy="230639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a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fter correcting for biases detected with </a:t>
            </a:r>
            <a:r>
              <a:rPr lang="en-US" sz="1800" dirty="0" err="1" smtClean="0">
                <a:solidFill>
                  <a:srgbClr val="2C353D"/>
                </a:solidFill>
                <a:sym typeface="Wingdings" panose="05000000000000000000" pitchFamily="2" charset="2"/>
              </a:rPr>
              <a:t>PMTred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 in GPS-ERA-interim IWVs: better consistency between trends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a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lso better consistency between IWV trends at co-located GPS an RS stations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6" name="Text Placeholder 15"/>
          <p:cNvSpPr txBox="1">
            <a:spLocks/>
          </p:cNvSpPr>
          <p:nvPr/>
        </p:nvSpPr>
        <p:spPr>
          <a:xfrm>
            <a:off x="7999749" y="1795058"/>
            <a:ext cx="3901929" cy="126883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homogeneity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rocessing options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b="1" dirty="0" smtClean="0"/>
              <a:t>instrumentation</a:t>
            </a:r>
          </a:p>
          <a:p>
            <a:pPr lvl="1" indent="0">
              <a:buNone/>
            </a:pP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8" y="1795058"/>
            <a:ext cx="33909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92" y="1934164"/>
            <a:ext cx="3553036" cy="27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16</a:t>
            </a:fld>
            <a:endParaRPr lang="nl-NL" dirty="0"/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362857" y="1254481"/>
            <a:ext cx="7794172" cy="479797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b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enchmark IWV differences time series, with known offsets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3 different sets, including seasonal signals + WN </a:t>
            </a:r>
            <a:r>
              <a:rPr lang="en-US" sz="1800" b="1" dirty="0" smtClean="0">
                <a:solidFill>
                  <a:srgbClr val="2C353D"/>
                </a:solidFill>
                <a:sym typeface="Wingdings" panose="05000000000000000000" pitchFamily="2" charset="2"/>
              </a:rPr>
              <a:t>(easy) 			              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+ AR(1) </a:t>
            </a:r>
            <a:r>
              <a:rPr lang="en-US" sz="1800" b="1" dirty="0" smtClean="0">
                <a:solidFill>
                  <a:srgbClr val="2C353D"/>
                </a:solidFill>
                <a:sym typeface="Wingdings" panose="05000000000000000000" pitchFamily="2" charset="2"/>
              </a:rPr>
              <a:t>(less complicated)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					+ gaps &amp; non-climatic trend </a:t>
            </a:r>
            <a:r>
              <a:rPr lang="en-US" sz="1800" b="1" dirty="0" smtClean="0">
                <a:solidFill>
                  <a:srgbClr val="2C353D"/>
                </a:solidFill>
                <a:sym typeface="Wingdings" panose="05000000000000000000" pitchFamily="2" charset="2"/>
              </a:rPr>
              <a:t>(fully complicated)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m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ethods: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6" name="Text Placeholder 15"/>
          <p:cNvSpPr txBox="1">
            <a:spLocks/>
          </p:cNvSpPr>
          <p:nvPr/>
        </p:nvSpPr>
        <p:spPr>
          <a:xfrm>
            <a:off x="7999749" y="1795058"/>
            <a:ext cx="3901929" cy="126883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homogeneity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rocessing options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b="1" dirty="0" smtClean="0"/>
              <a:t>instrumentation</a:t>
            </a:r>
          </a:p>
          <a:p>
            <a:pPr lvl="1" indent="0">
              <a:buNone/>
            </a:pP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20" descr="G:\Projets\COST_GNSS4SWEC\gnss4swec_logo.png">
            <a:extLst>
              <a:ext uri="{FF2B5EF4-FFF2-40B4-BE49-F238E27FC236}">
                <a16:creationId xmlns:a16="http://schemas.microsoft.com/office/drawing/2014/main" xmlns="" id="{4320C8C0-A0D3-4A54-B5F0-BBB43768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5564" y="3083289"/>
            <a:ext cx="1333105" cy="10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25" y="2530912"/>
            <a:ext cx="5121275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38" y="4527063"/>
            <a:ext cx="36941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17</a:t>
            </a:fld>
            <a:endParaRPr lang="nl-NL" dirty="0"/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444227" y="1221358"/>
            <a:ext cx="7794172" cy="479797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Results: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6" name="Text Placeholder 15"/>
          <p:cNvSpPr txBox="1">
            <a:spLocks/>
          </p:cNvSpPr>
          <p:nvPr/>
        </p:nvSpPr>
        <p:spPr>
          <a:xfrm>
            <a:off x="7999749" y="1795058"/>
            <a:ext cx="3901929" cy="146374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homogeneity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rocessing options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b="1" dirty="0" smtClean="0"/>
              <a:t>Instrumentation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b="1" dirty="0"/>
              <a:t>auxiliary meteorological data</a:t>
            </a:r>
          </a:p>
          <a:p>
            <a:pPr marL="639763" lvl="1" indent="-342900">
              <a:buFont typeface="+mj-lt"/>
              <a:buAutoNum type="arabicPeriod"/>
            </a:pPr>
            <a:endParaRPr lang="en-US" sz="1600" b="1" dirty="0" smtClean="0"/>
          </a:p>
          <a:p>
            <a:pPr lvl="1" indent="0">
              <a:buNone/>
            </a:pP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4" descr="http://iag-gnssclimate.oma.be/Results/sub-WG%20Homogenization/Global/GGTernAnalysis/62d/LESS_GlobalScoreRatios_AllPositives_GGternPlo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8" t="13580" r="20488" b="2781"/>
          <a:stretch/>
        </p:blipFill>
        <p:spPr bwMode="auto">
          <a:xfrm>
            <a:off x="84605" y="1901660"/>
            <a:ext cx="3786878" cy="35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ag-gnssclimate.oma.be/Results/sub-WG%20Homogenization/Global/GGTernAnalysis/62d/FULL_GlobalScoreRatios_AllPositives_GGternPlo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t="13809" r="20777" b="2934"/>
          <a:stretch/>
        </p:blipFill>
        <p:spPr bwMode="auto">
          <a:xfrm>
            <a:off x="3785545" y="1930688"/>
            <a:ext cx="3751351" cy="35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32" y="2481720"/>
            <a:ext cx="10541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71" y="5480459"/>
            <a:ext cx="19748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3073021" y="1920227"/>
            <a:ext cx="1432474" cy="465931"/>
          </a:xfrm>
          <a:prstGeom prst="rightArrow">
            <a:avLst/>
          </a:prstGeom>
          <a:solidFill>
            <a:srgbClr val="EF7A24"/>
          </a:solidFill>
          <a:ln w="19050" cap="rnd" cmpd="sng" algn="ctr">
            <a:solidFill>
              <a:srgbClr val="EF7A2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 gaps and trend</a:t>
            </a:r>
          </a:p>
        </p:txBody>
      </p:sp>
      <p:pic>
        <p:nvPicPr>
          <p:cNvPr id="13" name="Picture 20" descr="G:\Projets\COST_GNSS4SWEC\gnss4swec_logo.png">
            <a:extLst>
              <a:ext uri="{FF2B5EF4-FFF2-40B4-BE49-F238E27FC236}">
                <a16:creationId xmlns:a16="http://schemas.microsoft.com/office/drawing/2014/main" xmlns="" id="{4320C8C0-A0D3-4A54-B5F0-BBB43768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7792" y="1227600"/>
            <a:ext cx="1333105" cy="10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5"/>
          <p:cNvSpPr txBox="1">
            <a:spLocks/>
          </p:cNvSpPr>
          <p:nvPr/>
        </p:nvSpPr>
        <p:spPr>
          <a:xfrm>
            <a:off x="7460348" y="3325141"/>
            <a:ext cx="4339644" cy="248057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performance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decreases drastically for almost all the tools when adding gaps and a trend in the benchmark time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series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o successful break detection  no reliable trend estimations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roblem far from being solved!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22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challenges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18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36671" y="1795058"/>
            <a:ext cx="634032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observations/models (reanalysis/</a:t>
            </a:r>
            <a:r>
              <a:rPr lang="en-US" sz="1600" b="1" dirty="0" smtClean="0"/>
              <a:t>climate</a:t>
            </a:r>
            <a:r>
              <a:rPr lang="en-US" sz="1600" dirty="0" smtClean="0"/>
              <a:t>)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global/</a:t>
            </a:r>
            <a:r>
              <a:rPr lang="en-US" sz="1600" b="1" dirty="0" smtClean="0"/>
              <a:t>regional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b</a:t>
            </a:r>
            <a:r>
              <a:rPr lang="en-US" sz="1600" dirty="0" smtClean="0"/>
              <a:t>ias/variability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 err="1" smtClean="0"/>
              <a:t>behaviour</a:t>
            </a: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trends</a:t>
            </a:r>
          </a:p>
          <a:p>
            <a:pPr marL="639763" lvl="1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 Placeholder 15"/>
          <p:cNvSpPr txBox="1">
            <a:spLocks/>
          </p:cNvSpPr>
          <p:nvPr/>
        </p:nvSpPr>
        <p:spPr>
          <a:xfrm>
            <a:off x="6095997" y="1315612"/>
            <a:ext cx="5834743" cy="248057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u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se of GNSS IWV for validation of more complex (regional) climate models (high resolution, convection permitting models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1800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endParaRPr lang="en-US" sz="1800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20" y="2242918"/>
            <a:ext cx="4049816" cy="38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0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challenges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19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36671" y="1795058"/>
            <a:ext cx="634032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observations/models (reanalysis/climate)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global/regional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b</a:t>
            </a:r>
            <a:r>
              <a:rPr lang="en-US" sz="1600" dirty="0" smtClean="0"/>
              <a:t>ias/variability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 err="1" smtClean="0"/>
              <a:t>behaviour</a:t>
            </a: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trends</a:t>
            </a:r>
          </a:p>
          <a:p>
            <a:pPr marL="639763" lvl="1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tudy</a:t>
            </a:r>
            <a:r>
              <a:rPr lang="en-US" sz="2000" dirty="0" smtClean="0"/>
              <a:t> the time/spatial </a:t>
            </a:r>
            <a:r>
              <a:rPr lang="en-US" sz="2000" dirty="0" smtClean="0">
                <a:solidFill>
                  <a:srgbClr val="FF0000"/>
                </a:solidFill>
              </a:rPr>
              <a:t>variability</a:t>
            </a:r>
            <a:r>
              <a:rPr lang="en-US" sz="2000" dirty="0" smtClean="0"/>
              <a:t> of GNSS IWV datasets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28914" y="3497943"/>
            <a:ext cx="451830" cy="246743"/>
            <a:chOff x="928914" y="3497943"/>
            <a:chExt cx="451830" cy="2467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28914" y="3497943"/>
              <a:ext cx="451830" cy="2467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928914" y="3497943"/>
              <a:ext cx="451830" cy="24674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883438" y="1795058"/>
            <a:ext cx="6061816" cy="3883024"/>
            <a:chOff x="5883438" y="1795058"/>
            <a:chExt cx="6061816" cy="3883024"/>
          </a:xfrm>
        </p:grpSpPr>
        <p:grpSp>
          <p:nvGrpSpPr>
            <p:cNvPr id="5" name="Group 4"/>
            <p:cNvGrpSpPr/>
            <p:nvPr/>
          </p:nvGrpSpPr>
          <p:grpSpPr>
            <a:xfrm>
              <a:off x="5883438" y="1795058"/>
              <a:ext cx="6061816" cy="3440110"/>
              <a:chOff x="5883438" y="1795058"/>
              <a:chExt cx="6061816" cy="3440110"/>
            </a:xfrm>
          </p:grpSpPr>
          <p:sp>
            <p:nvSpPr>
              <p:cNvPr id="18" name="Text Placeholder 15"/>
              <p:cNvSpPr txBox="1">
                <a:spLocks/>
              </p:cNvSpPr>
              <p:nvPr/>
            </p:nvSpPr>
            <p:spPr>
              <a:xfrm>
                <a:off x="6477000" y="1968742"/>
                <a:ext cx="5468254" cy="248057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266EBF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1pPr>
                <a:lvl2pPr marL="296863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SzPct val="90000"/>
                  <a:buFont typeface="Arial" panose="020B0604020202020204" pitchFamily="34" charset="0"/>
                  <a:buChar char="•"/>
                  <a:tabLst/>
                  <a:defRPr sz="20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2pPr>
                <a:lvl3pPr marL="736600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SzPct val="9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3pPr>
                <a:lvl4pPr marL="1139825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Font typeface="Arial" panose="020B0604020202020204" pitchFamily="34" charset="0"/>
                  <a:buChar char="•"/>
                  <a:tabLst/>
                  <a:defRPr lang="nl-NL" sz="16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4pPr>
                <a:lvl5pPr marL="1416050" indent="-1714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Font typeface="Arial" panose="020B0604020202020204" pitchFamily="34" charset="0"/>
                  <a:buChar char="•"/>
                  <a:tabLst/>
                  <a:defRPr sz="14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2">
                        <a:lumMod val="10000"/>
                      </a:schemeClr>
                    </a:solidFill>
                    <a:sym typeface="Wingdings" panose="05000000000000000000" pitchFamily="2" charset="2"/>
                  </a:rPr>
                  <a:t>combine different datasets of IWV (global/regional, ocean/land) to study the time and spatial variability of IWV and its relationship with atmospheric and oceanic circulations.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1800" dirty="0" smtClean="0">
                  <a:solidFill>
                    <a:schemeClr val="bg2">
                      <a:lumMod val="1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18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1800" dirty="0" smtClean="0">
                  <a:solidFill>
                    <a:srgbClr val="2C353D"/>
                  </a:solidFill>
                  <a:sym typeface="Wingdings" panose="05000000000000000000" pitchFamily="2" charset="2"/>
                </a:endParaRPr>
              </a:p>
            </p:txBody>
          </p:sp>
          <p:sp>
            <p:nvSpPr>
              <p:cNvPr id="2" name="Right Brace 1"/>
              <p:cNvSpPr/>
              <p:nvPr/>
            </p:nvSpPr>
            <p:spPr>
              <a:xfrm>
                <a:off x="5883438" y="1795058"/>
                <a:ext cx="329619" cy="2878542"/>
              </a:xfrm>
              <a:prstGeom prst="rightBrace">
                <a:avLst/>
              </a:prstGeom>
              <a:ln w="25400">
                <a:solidFill>
                  <a:srgbClr val="266E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6141" y="3292068"/>
                <a:ext cx="3781425" cy="194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7564228" y="5339528"/>
              <a:ext cx="30665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09537" indent="0">
                <a:buNone/>
              </a:pPr>
              <a:r>
                <a:rPr lang="fr-BE" sz="1600" dirty="0" err="1" smtClean="0">
                  <a:solidFill>
                    <a:srgbClr val="266EBF"/>
                  </a:solidFill>
                  <a:ea typeface="Verdana" charset="0"/>
                  <a:cs typeface="Verdana" charset="0"/>
                </a:rPr>
                <a:t>Shi</a:t>
              </a:r>
              <a:r>
                <a:rPr lang="fr-BE" sz="1600" dirty="0" smtClean="0">
                  <a:solidFill>
                    <a:srgbClr val="266EBF"/>
                  </a:solidFill>
                  <a:ea typeface="Verdana" charset="0"/>
                  <a:cs typeface="Verdana" charset="0"/>
                </a:rPr>
                <a:t> et al., </a:t>
              </a:r>
              <a:r>
                <a:rPr lang="fr-BE" sz="1600" dirty="0" err="1" smtClean="0">
                  <a:solidFill>
                    <a:srgbClr val="266EBF"/>
                  </a:solidFill>
                  <a:ea typeface="Verdana" charset="0"/>
                  <a:cs typeface="Verdana" charset="0"/>
                </a:rPr>
                <a:t>Remote</a:t>
              </a:r>
              <a:r>
                <a:rPr lang="fr-BE" sz="1600" dirty="0" smtClean="0">
                  <a:solidFill>
                    <a:srgbClr val="266EBF"/>
                  </a:solidFill>
                  <a:ea typeface="Verdana" charset="0"/>
                  <a:cs typeface="Verdana" charset="0"/>
                </a:rPr>
                <a:t> Sens., 2018</a:t>
              </a:r>
              <a:endParaRPr lang="fr-BE" sz="1600" dirty="0">
                <a:solidFill>
                  <a:srgbClr val="266EBF"/>
                </a:solidFill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2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enith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otal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elay =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enith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ydrostatic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elay +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enith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et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elay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ntegrated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ater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dirty="0" err="1" smtClean="0"/>
              <a:t>apour</a:t>
            </a:r>
            <a:r>
              <a:rPr lang="en-US" dirty="0" smtClean="0"/>
              <a:t>  = K(Tm) × ZWD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                                                                        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sz="2000" dirty="0" smtClean="0"/>
              <a:t>from ZTD to IWV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2</a:t>
            </a:fld>
            <a:endParaRPr lang="nl-NL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494711" y="1828804"/>
            <a:ext cx="0" cy="4613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45331" y="3624350"/>
            <a:ext cx="83127" cy="90608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9"/>
              <p:cNvSpPr txBox="1">
                <a:spLocks/>
              </p:cNvSpPr>
              <p:nvPr/>
            </p:nvSpPr>
            <p:spPr>
              <a:xfrm>
                <a:off x="4243305" y="3791681"/>
                <a:ext cx="6662706" cy="222254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266EBF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1pPr>
                <a:lvl2pPr marL="296863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SzPct val="90000"/>
                  <a:buFont typeface="Arial" panose="020B0604020202020204" pitchFamily="34" charset="0"/>
                  <a:buChar char="•"/>
                  <a:tabLst/>
                  <a:defRPr sz="20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2pPr>
                <a:lvl3pPr marL="736600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SzPct val="90000"/>
                  <a:buFont typeface="Arial" panose="020B0604020202020204" pitchFamily="34" charset="0"/>
                  <a:buChar char="•"/>
                  <a:tabLst/>
                  <a:defRPr sz="18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3pPr>
                <a:lvl4pPr marL="1139825" indent="-2857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Font typeface="Arial" panose="020B0604020202020204" pitchFamily="34" charset="0"/>
                  <a:buChar char="•"/>
                  <a:tabLst/>
                  <a:defRPr lang="nl-NL" sz="16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4pPr>
                <a:lvl5pPr marL="1416050" indent="-171450" algn="l" defTabSz="914377" rtl="0" eaLnBrk="1" latinLnBrk="0" hangingPunct="1">
                  <a:lnSpc>
                    <a:spcPct val="95000"/>
                  </a:lnSpc>
                  <a:spcBef>
                    <a:spcPts val="500"/>
                  </a:spcBef>
                  <a:buClr>
                    <a:srgbClr val="266EBF"/>
                  </a:buClr>
                  <a:buFont typeface="Arial" panose="020B0604020202020204" pitchFamily="34" charset="0"/>
                  <a:buChar char="•"/>
                  <a:tabLst/>
                  <a:defRPr sz="1400" kern="1200">
                    <a:solidFill>
                      <a:srgbClr val="266EBF"/>
                    </a:solidFill>
                    <a:latin typeface="+mn-lt"/>
                    <a:ea typeface="Verdana" charset="0"/>
                    <a:cs typeface="Verdana" charset="0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 smtClean="0"/>
              </a:p>
              <a:p>
                <a:r>
                  <a:rPr lang="en-US" baseline="-25000" dirty="0" smtClean="0"/>
                  <a:t>       </a:t>
                </a:r>
                <a:r>
                  <a:rPr lang="en-US" dirty="0" smtClean="0"/>
                  <a:t> T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i="1" baseline="-10000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  <m:r>
                              <a:rPr lang="en-US" i="1" smtClean="0">
                                <a:latin typeface="Cambria Math"/>
                              </a:rPr>
                              <m:t>𝑑𝑧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i="1" baseline="-10000" smtClean="0">
                                    <a:latin typeface="Cambria Math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en-US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US" i="1" smtClean="0">
                                    <a:latin typeface="Cambria Math"/>
                                  </a:rPr>
                                  <m:t>²</m:t>
                                </m:r>
                              </m:den>
                            </m:f>
                            <m:r>
                              <a:rPr lang="en-US" i="1" smtClean="0">
                                <a:latin typeface="Cambria Math"/>
                              </a:rPr>
                              <m:t>𝑑𝑧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baseline="-25000" dirty="0" smtClean="0"/>
                  <a:t>  </a:t>
                </a:r>
                <a:r>
                  <a:rPr lang="en-US" dirty="0" smtClean="0"/>
                  <a:t>  </a:t>
                </a:r>
                <a:r>
                  <a:rPr lang="en-US" sz="1400" dirty="0" smtClean="0"/>
                  <a:t>Bevis et al., 1992</a:t>
                </a:r>
                <a:endParaRPr lang="en-US" sz="1400" dirty="0"/>
              </a:p>
            </p:txBody>
          </p:sp>
        </mc:Choice>
        <mc:Fallback xmlns="">
          <p:sp>
            <p:nvSpPr>
              <p:cNvPr id="15" name="Tex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05" y="3791681"/>
                <a:ext cx="6662706" cy="22225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9"/>
          <p:cNvSpPr txBox="1">
            <a:spLocks/>
          </p:cNvSpPr>
          <p:nvPr/>
        </p:nvSpPr>
        <p:spPr>
          <a:xfrm>
            <a:off x="4565078" y="1072035"/>
            <a:ext cx="2008910" cy="213664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P</a:t>
            </a:r>
            <a:r>
              <a:rPr lang="en-US" baseline="-25000" dirty="0" smtClean="0"/>
              <a:t>s</a:t>
            </a:r>
            <a:endParaRPr lang="en-US" sz="1400" dirty="0"/>
          </a:p>
        </p:txBody>
      </p:sp>
      <p:sp>
        <p:nvSpPr>
          <p:cNvPr id="17" name="Right Brace 16"/>
          <p:cNvSpPr/>
          <p:nvPr/>
        </p:nvSpPr>
        <p:spPr>
          <a:xfrm>
            <a:off x="7494697" y="2117036"/>
            <a:ext cx="299258" cy="3003604"/>
          </a:xfrm>
          <a:prstGeom prst="rightBrace">
            <a:avLst>
              <a:gd name="adj1" fmla="val 8333"/>
              <a:gd name="adj2" fmla="val 4982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9"/>
          <p:cNvSpPr txBox="1">
            <a:spLocks/>
          </p:cNvSpPr>
          <p:nvPr/>
        </p:nvSpPr>
        <p:spPr>
          <a:xfrm>
            <a:off x="7934666" y="2848052"/>
            <a:ext cx="3699164" cy="292929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a</a:t>
            </a:r>
            <a:r>
              <a:rPr lang="en-US" sz="1800" dirty="0" smtClean="0"/>
              <a:t>ssume we know P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&amp; vertical distribution from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v</a:t>
            </a:r>
            <a:r>
              <a:rPr lang="en-US" sz="1800" dirty="0"/>
              <a:t> </a:t>
            </a:r>
            <a:r>
              <a:rPr lang="en-US" sz="1800" dirty="0" smtClean="0"/>
              <a:t>and T (or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)                     (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models, </a:t>
            </a:r>
            <a:r>
              <a:rPr lang="en-US" sz="1800" dirty="0" err="1" smtClean="0"/>
              <a:t>obs</a:t>
            </a:r>
            <a:r>
              <a:rPr lang="en-US" sz="1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i</a:t>
            </a:r>
            <a:r>
              <a:rPr lang="en-US" sz="1800" dirty="0" smtClean="0"/>
              <a:t>n this talk: </a:t>
            </a:r>
            <a:r>
              <a:rPr lang="en-US" sz="1800" dirty="0" smtClean="0">
                <a:solidFill>
                  <a:srgbClr val="FF0000"/>
                </a:solidFill>
              </a:rPr>
              <a:t>IWV</a:t>
            </a:r>
            <a:r>
              <a:rPr lang="en-US" sz="1800" dirty="0" smtClean="0"/>
              <a:t> (PW, CPW), most relevant for climate</a:t>
            </a: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6962776" y="1828804"/>
            <a:ext cx="1609725" cy="1581146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take home messages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20</a:t>
            </a:fld>
            <a:endParaRPr lang="nl-NL" dirty="0"/>
          </a:p>
        </p:txBody>
      </p:sp>
      <p:sp>
        <p:nvSpPr>
          <p:cNvPr id="13" name="Text Placeholder 15"/>
          <p:cNvSpPr txBox="1">
            <a:spLocks/>
          </p:cNvSpPr>
          <p:nvPr/>
        </p:nvSpPr>
        <p:spPr>
          <a:xfrm>
            <a:off x="647429" y="1475266"/>
            <a:ext cx="11225255" cy="248057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rovide long, dense GNSS 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w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henever you change the instruments, document and make a paired comparison (and correct for the possible break)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e consistent in your processing and in which processing you provide to possible users (satellite &amp; climate community)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xploit your datasets yourself, but having one or two independent references is always a good idea!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60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sz="2000" dirty="0" smtClean="0"/>
              <a:t>IWV and climate</a:t>
            </a:r>
            <a:endParaRPr lang="en-US" sz="20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12419" y="1108076"/>
            <a:ext cx="6586056" cy="4993461"/>
          </a:xfrm>
        </p:spPr>
        <p:txBody>
          <a:bodyPr/>
          <a:lstStyle/>
          <a:p>
            <a:r>
              <a:rPr lang="en-US" dirty="0" smtClean="0"/>
              <a:t>Water </a:t>
            </a:r>
            <a:r>
              <a:rPr lang="en-US" dirty="0" err="1" smtClean="0"/>
              <a:t>vapour</a:t>
            </a:r>
            <a:r>
              <a:rPr lang="en-US" dirty="0" smtClean="0"/>
              <a:t> (IWV)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important </a:t>
            </a:r>
            <a:r>
              <a:rPr lang="en-US" sz="2000" dirty="0" smtClean="0">
                <a:solidFill>
                  <a:srgbClr val="FF0000"/>
                </a:solidFill>
              </a:rPr>
              <a:t>greenhouse gas</a:t>
            </a:r>
            <a:r>
              <a:rPr lang="en-US" sz="2000" dirty="0" smtClean="0"/>
              <a:t> (but amount not controlled by emissions)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mount controlled by air </a:t>
            </a:r>
            <a:r>
              <a:rPr lang="en-US" sz="2000" dirty="0" smtClean="0">
                <a:solidFill>
                  <a:srgbClr val="FF0000"/>
                </a:solidFill>
              </a:rPr>
              <a:t>temperature</a:t>
            </a:r>
            <a:r>
              <a:rPr lang="en-US" sz="2000" dirty="0" smtClean="0"/>
              <a:t> through </a:t>
            </a:r>
            <a:r>
              <a:rPr lang="en-US" sz="2000" dirty="0" err="1" smtClean="0"/>
              <a:t>Clausius-Clapeyron</a:t>
            </a:r>
            <a:r>
              <a:rPr lang="en-US" sz="2000" dirty="0" smtClean="0"/>
              <a:t>:  d ln IWV/</a:t>
            </a:r>
            <a:r>
              <a:rPr lang="en-US" sz="2000" dirty="0" err="1" smtClean="0"/>
              <a:t>dT</a:t>
            </a:r>
            <a:r>
              <a:rPr lang="en-US" sz="2000" dirty="0" smtClean="0"/>
              <a:t> ≈ 7% K</a:t>
            </a:r>
            <a:r>
              <a:rPr lang="en-US" sz="2000" baseline="30000" dirty="0" smtClean="0"/>
              <a:t>-1 </a:t>
            </a:r>
            <a:r>
              <a:rPr lang="en-US" sz="2000" dirty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positive feedback mechanism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key </a:t>
            </a:r>
            <a:r>
              <a:rPr lang="en-US" sz="2000" dirty="0"/>
              <a:t>role in the atmospheric </a:t>
            </a:r>
            <a:r>
              <a:rPr lang="en-US" sz="2000" dirty="0" smtClean="0">
                <a:solidFill>
                  <a:srgbClr val="FF0000"/>
                </a:solidFill>
              </a:rPr>
              <a:t>hydrological cycle </a:t>
            </a:r>
            <a:r>
              <a:rPr lang="en-US" sz="2000" dirty="0" smtClean="0"/>
              <a:t>by </a:t>
            </a:r>
            <a:r>
              <a:rPr lang="en-US" sz="2000" dirty="0"/>
              <a:t>allowing winds to </a:t>
            </a:r>
            <a:r>
              <a:rPr lang="en-US" sz="2000" dirty="0" smtClean="0"/>
              <a:t>move water </a:t>
            </a:r>
            <a:r>
              <a:rPr lang="en-US" sz="2000" dirty="0"/>
              <a:t>around Earth and by providing the water source </a:t>
            </a:r>
            <a:r>
              <a:rPr lang="en-US" sz="2000" dirty="0" smtClean="0"/>
              <a:t>for the </a:t>
            </a:r>
            <a:r>
              <a:rPr lang="en-US" sz="2000" dirty="0"/>
              <a:t>formation of clouds and </a:t>
            </a:r>
            <a:r>
              <a:rPr lang="en-US" sz="2000" dirty="0" smtClean="0"/>
              <a:t>precipitation (Trenberth et al., 2003)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</a:t>
            </a:r>
            <a:r>
              <a:rPr lang="en-US" sz="2000" dirty="0" smtClean="0"/>
              <a:t>ey component </a:t>
            </a:r>
            <a:r>
              <a:rPr lang="en-US" sz="2000" dirty="0"/>
              <a:t>in the </a:t>
            </a:r>
            <a:r>
              <a:rPr lang="en-US" sz="2000" dirty="0">
                <a:solidFill>
                  <a:srgbClr val="FF0000"/>
                </a:solidFill>
              </a:rPr>
              <a:t>global energy cycle </a:t>
            </a:r>
            <a:r>
              <a:rPr lang="en-US" sz="2000" dirty="0"/>
              <a:t>through </a:t>
            </a:r>
            <a:r>
              <a:rPr lang="en-US" sz="2000" dirty="0" smtClean="0"/>
              <a:t>surface evaporation </a:t>
            </a:r>
            <a:r>
              <a:rPr lang="en-US" sz="2000" dirty="0"/>
              <a:t>and atmospheric latent heating (Trenberth et </a:t>
            </a:r>
            <a:r>
              <a:rPr lang="en-US" sz="2000" dirty="0" smtClean="0"/>
              <a:t>al. 2009</a:t>
            </a:r>
            <a:r>
              <a:rPr lang="en-US" sz="2000" dirty="0"/>
              <a:t>)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3</a:t>
            </a:fld>
            <a:endParaRPr lang="nl-N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3" y="2352011"/>
            <a:ext cx="5247154" cy="26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1149" y="5045815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66EBF"/>
                </a:solidFill>
                <a:ea typeface="Verdana" charset="0"/>
                <a:cs typeface="Verdana" charset="0"/>
              </a:rPr>
              <a:t>Allan</a:t>
            </a:r>
            <a:r>
              <a:rPr lang="en-US" sz="1600" dirty="0" smtClean="0">
                <a:solidFill>
                  <a:srgbClr val="0033A0"/>
                </a:solidFill>
                <a:ea typeface="Verdana" charset="0"/>
                <a:cs typeface="Verdana" charset="0"/>
              </a:rPr>
              <a:t> </a:t>
            </a:r>
            <a:r>
              <a:rPr lang="en-US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and </a:t>
            </a:r>
            <a:r>
              <a:rPr lang="en-US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Soden</a:t>
            </a:r>
            <a:r>
              <a:rPr lang="en-US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, Science, </a:t>
            </a:r>
            <a:r>
              <a:rPr lang="en-US" sz="1600" dirty="0">
                <a:solidFill>
                  <a:srgbClr val="266EBF"/>
                </a:solidFill>
                <a:ea typeface="Verdana" charset="0"/>
                <a:cs typeface="Verdana" charset="0"/>
              </a:rPr>
              <a:t>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4057" y="1933575"/>
            <a:ext cx="246304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Temporal correlation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</a:t>
            </a:r>
            <a:r>
              <a:rPr lang="en-US" sz="2000" dirty="0" smtClean="0"/>
              <a:t>IWV and climate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4</a:t>
            </a:fld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86" y="1081087"/>
            <a:ext cx="4531751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9" y="3354333"/>
            <a:ext cx="3341641" cy="22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5"/>
          <a:stretch/>
        </p:blipFill>
        <p:spPr bwMode="auto">
          <a:xfrm>
            <a:off x="823825" y="1130670"/>
            <a:ext cx="3553522" cy="214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8150" y="5649396"/>
            <a:ext cx="325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>
                <a:solidFill>
                  <a:srgbClr val="266EBF"/>
                </a:solidFill>
                <a:ea typeface="Verdana" charset="0"/>
                <a:cs typeface="Verdana" charset="0"/>
              </a:rPr>
              <a:t>Trenberth</a:t>
            </a:r>
            <a:r>
              <a:rPr lang="fr-BE" sz="1600" dirty="0">
                <a:solidFill>
                  <a:srgbClr val="266EBF"/>
                </a:solidFill>
                <a:ea typeface="Verdana" charset="0"/>
                <a:cs typeface="Verdana" charset="0"/>
              </a:rPr>
              <a:t> et al., Clim. Dyn, 2005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53200" y="5649396"/>
            <a:ext cx="2638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Wang et al., J. Clim, 2016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3082" y="3028950"/>
            <a:ext cx="2198038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Spatial correlation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47795" y="1504950"/>
            <a:ext cx="3079150" cy="400050"/>
            <a:chOff x="4947795" y="1504950"/>
            <a:chExt cx="3079150" cy="400050"/>
          </a:xfrm>
        </p:grpSpPr>
        <p:sp>
          <p:nvSpPr>
            <p:cNvPr id="4" name="Oval 3"/>
            <p:cNvSpPr/>
            <p:nvPr/>
          </p:nvSpPr>
          <p:spPr>
            <a:xfrm>
              <a:off x="6713045" y="1504950"/>
              <a:ext cx="1313900" cy="400050"/>
            </a:xfrm>
            <a:prstGeom prst="ellipse">
              <a:avLst/>
            </a:prstGeom>
            <a:noFill/>
            <a:ln w="25400">
              <a:solidFill>
                <a:srgbClr val="5869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 dirty="0" err="1" smtClean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47795" y="1504950"/>
              <a:ext cx="1439818" cy="338554"/>
            </a:xfrm>
            <a:prstGeom prst="rect">
              <a:avLst/>
            </a:prstGeom>
            <a:noFill/>
            <a:ln w="19050">
              <a:solidFill>
                <a:srgbClr val="58697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266EBF"/>
                  </a:solidFill>
                  <a:ea typeface="Verdana" charset="0"/>
                  <a:cs typeface="Verdana" charset="0"/>
                </a:rPr>
                <a:t>GPS stations!</a:t>
              </a:r>
              <a:endParaRPr lang="fr-BE" sz="1600" dirty="0">
                <a:solidFill>
                  <a:srgbClr val="266EBF"/>
                </a:solidFill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5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36671" y="1795058"/>
            <a:ext cx="634032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observations/models (reanalysis/climate)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global/regional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b</a:t>
            </a:r>
            <a:r>
              <a:rPr lang="en-US" sz="1600" dirty="0" smtClean="0"/>
              <a:t>ias/variability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 err="1" smtClean="0"/>
              <a:t>behaviour</a:t>
            </a:r>
            <a:endParaRPr lang="en-US" sz="1600" dirty="0" smtClean="0"/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trends</a:t>
            </a:r>
          </a:p>
          <a:p>
            <a:pPr marL="639763" lvl="1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tudy</a:t>
            </a:r>
            <a:r>
              <a:rPr lang="en-US" sz="2000" dirty="0" smtClean="0"/>
              <a:t> the time/spatial </a:t>
            </a:r>
            <a:r>
              <a:rPr lang="en-US" sz="2000" dirty="0" smtClean="0">
                <a:solidFill>
                  <a:srgbClr val="FF0000"/>
                </a:solidFill>
              </a:rPr>
              <a:t>variability</a:t>
            </a:r>
            <a:r>
              <a:rPr lang="en-US" sz="2000" dirty="0" smtClean="0"/>
              <a:t> of GNSS IWV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sing GNSS products for data </a:t>
            </a:r>
            <a:r>
              <a:rPr lang="en-US" sz="2000" dirty="0" smtClean="0">
                <a:solidFill>
                  <a:srgbClr val="FF0000"/>
                </a:solidFill>
              </a:rPr>
              <a:t>assimilation</a:t>
            </a:r>
            <a:r>
              <a:rPr lang="en-US" sz="2000" dirty="0" smtClean="0"/>
              <a:t> in climate models (</a:t>
            </a:r>
            <a:r>
              <a:rPr lang="en-US" sz="2000" dirty="0" err="1" smtClean="0"/>
              <a:t>reanalyses</a:t>
            </a:r>
            <a:r>
              <a:rPr lang="en-US" sz="2000" dirty="0" smtClean="0"/>
              <a:t>) , e.g. UERRA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44774" y="1227600"/>
            <a:ext cx="172354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Requirements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6156471" y="1795058"/>
            <a:ext cx="5921229" cy="40628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long</a:t>
            </a:r>
            <a:r>
              <a:rPr lang="en-US" sz="2000" dirty="0"/>
              <a:t>-term time </a:t>
            </a:r>
            <a:r>
              <a:rPr lang="en-US" sz="2000" dirty="0" smtClean="0"/>
              <a:t>series (climatological = 30 </a:t>
            </a:r>
            <a:r>
              <a:rPr lang="en-US" sz="2000" dirty="0" err="1" smtClean="0"/>
              <a:t>yrs</a:t>
            </a:r>
            <a:r>
              <a:rPr lang="en-US" sz="2000" dirty="0" smtClean="0"/>
              <a:t>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</a:t>
            </a:r>
            <a:r>
              <a:rPr lang="en-US" sz="2000" dirty="0" smtClean="0"/>
              <a:t>lobal </a:t>
            </a:r>
            <a:r>
              <a:rPr lang="en-US" sz="2000" dirty="0" smtClean="0">
                <a:solidFill>
                  <a:srgbClr val="FF0000"/>
                </a:solidFill>
              </a:rPr>
              <a:t>coverage</a:t>
            </a:r>
            <a:r>
              <a:rPr lang="en-US" sz="2000" dirty="0" smtClean="0"/>
              <a:t>/dense regional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omogeneity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p</a:t>
            </a:r>
            <a:r>
              <a:rPr lang="en-US" sz="1600" dirty="0" smtClean="0"/>
              <a:t>rocessing options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i</a:t>
            </a:r>
            <a:r>
              <a:rPr lang="en-US" sz="1600" dirty="0" smtClean="0"/>
              <a:t>nstrumentation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a</a:t>
            </a:r>
            <a:r>
              <a:rPr lang="en-US" sz="1600" dirty="0" smtClean="0"/>
              <a:t>uxiliary meteorological data</a:t>
            </a:r>
          </a:p>
          <a:p>
            <a:pPr marL="639763" lvl="1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6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2494" y="1662779"/>
            <a:ext cx="426387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m</a:t>
            </a:r>
            <a:r>
              <a:rPr lang="en-US" sz="1600" dirty="0" smtClean="0"/>
              <a:t>odels (reanalysis)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g</a:t>
            </a:r>
            <a:r>
              <a:rPr lang="en-US" sz="1600" dirty="0" smtClean="0"/>
              <a:t>lobal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bias/variability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tudy</a:t>
            </a:r>
            <a:r>
              <a:rPr lang="en-US" sz="2000" dirty="0" smtClean="0"/>
              <a:t> the time/spatial </a:t>
            </a:r>
            <a:r>
              <a:rPr lang="en-US" sz="2000" dirty="0" smtClean="0">
                <a:solidFill>
                  <a:srgbClr val="FF0000"/>
                </a:solidFill>
              </a:rPr>
              <a:t>variability</a:t>
            </a:r>
            <a:r>
              <a:rPr lang="en-US" sz="2000" dirty="0" smtClean="0"/>
              <a:t> of GNSS IWV datasets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435007"/>
            <a:ext cx="72104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34125" y="5725596"/>
            <a:ext cx="2698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Parracho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ACP,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2847" y="3442192"/>
            <a:ext cx="4687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ERA-</a:t>
            </a:r>
            <a:r>
              <a:rPr lang="fr-BE" sz="1600" dirty="0" err="1" smtClean="0">
                <a:solidFill>
                  <a:srgbClr val="2C353D"/>
                </a:solidFill>
                <a:ea typeface="Verdana" charset="0"/>
                <a:cs typeface="Verdana" charset="0"/>
              </a:rPr>
              <a:t>Interim</a:t>
            </a: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 </a:t>
            </a:r>
            <a:r>
              <a:rPr lang="fr-BE" sz="1600" dirty="0" err="1" smtClean="0">
                <a:solidFill>
                  <a:srgbClr val="2C353D"/>
                </a:solidFill>
                <a:ea typeface="Verdana" charset="0"/>
                <a:cs typeface="Verdana" charset="0"/>
              </a:rPr>
              <a:t>reanalysis</a:t>
            </a: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 vs. IGS </a:t>
            </a:r>
            <a:r>
              <a:rPr lang="fr-BE" sz="1600" dirty="0" err="1" smtClean="0">
                <a:solidFill>
                  <a:srgbClr val="2C353D"/>
                </a:solidFill>
                <a:ea typeface="Verdana" charset="0"/>
                <a:cs typeface="Verdana" charset="0"/>
              </a:rPr>
              <a:t>Repro</a:t>
            </a: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 1 (</a:t>
            </a:r>
            <a:r>
              <a:rPr lang="fr-BE" sz="1600" dirty="0" err="1" smtClean="0">
                <a:solidFill>
                  <a:srgbClr val="2C353D"/>
                </a:solidFill>
                <a:ea typeface="Verdana" charset="0"/>
                <a:cs typeface="Verdana" charset="0"/>
              </a:rPr>
              <a:t>circles</a:t>
            </a: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)</a:t>
            </a:r>
            <a:endParaRPr lang="fr-BE" sz="1600" dirty="0">
              <a:solidFill>
                <a:srgbClr val="2C353D"/>
              </a:solidFill>
              <a:ea typeface="Verdana" charset="0"/>
              <a:cs typeface="Verdana" charset="0"/>
            </a:endParaRPr>
          </a:p>
        </p:txBody>
      </p:sp>
      <p:sp>
        <p:nvSpPr>
          <p:cNvPr id="18" name="Text Placeholder 15"/>
          <p:cNvSpPr txBox="1">
            <a:spLocks/>
          </p:cNvSpPr>
          <p:nvPr/>
        </p:nvSpPr>
        <p:spPr>
          <a:xfrm>
            <a:off x="262494" y="4312093"/>
            <a:ext cx="4690506" cy="172565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IWV max at low latitudes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r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epresentativeness issues between those datasets (Bock et al., ACP, 2019) </a:t>
            </a:r>
            <a:endParaRPr lang="en-US" sz="1800" dirty="0">
              <a:solidFill>
                <a:srgbClr val="2C3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7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2494" y="1662779"/>
            <a:ext cx="426387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m</a:t>
            </a:r>
            <a:r>
              <a:rPr lang="en-US" sz="1600" dirty="0" smtClean="0"/>
              <a:t>odels (</a:t>
            </a:r>
            <a:r>
              <a:rPr lang="en-US" sz="1600" dirty="0" err="1" smtClean="0"/>
              <a:t>reanalysis+climate</a:t>
            </a:r>
            <a:r>
              <a:rPr lang="en-US" sz="1600" dirty="0" smtClean="0"/>
              <a:t> model)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r</a:t>
            </a:r>
            <a:r>
              <a:rPr lang="en-US" sz="1600" dirty="0" smtClean="0"/>
              <a:t>egional: Europe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 err="1" smtClean="0"/>
              <a:t>behaviour</a:t>
            </a: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957925" y="4982646"/>
            <a:ext cx="3066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Berckmans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ACPD,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9326" y="1597176"/>
            <a:ext cx="30344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None/>
            </a:pP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EPN </a:t>
            </a:r>
            <a:r>
              <a:rPr lang="fr-BE" sz="1600" dirty="0" err="1" smtClean="0">
                <a:solidFill>
                  <a:srgbClr val="2C353D"/>
                </a:solidFill>
                <a:ea typeface="Verdana" charset="0"/>
                <a:cs typeface="Verdana" charset="0"/>
              </a:rPr>
              <a:t>Repro</a:t>
            </a:r>
            <a:r>
              <a:rPr lang="fr-BE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 2</a:t>
            </a:r>
          </a:p>
          <a:p>
            <a:pPr marL="109537" indent="0" algn="ctr">
              <a:buNone/>
            </a:pPr>
            <a:endParaRPr lang="fr-BE" sz="1600" dirty="0" smtClean="0">
              <a:solidFill>
                <a:srgbClr val="2C353D"/>
              </a:solidFill>
              <a:ea typeface="Verdana" charset="0"/>
              <a:cs typeface="Verdana" charset="0"/>
            </a:endParaRP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1996-2014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10+ years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15d+ /month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100 stations</a:t>
            </a:r>
            <a:endParaRPr lang="fr-BE" sz="1600" dirty="0" smtClean="0">
              <a:solidFill>
                <a:srgbClr val="2C353D"/>
              </a:solidFill>
              <a:ea typeface="Verdana" charset="0"/>
              <a:cs typeface="Verdana" charset="0"/>
            </a:endParaRPr>
          </a:p>
          <a:p>
            <a:pPr marL="395287" indent="-285750">
              <a:buFont typeface="Arial" panose="020B0604020202020204" pitchFamily="34" charset="0"/>
              <a:buChar char="•"/>
            </a:pPr>
            <a:endParaRPr lang="fr-BE" sz="1600" dirty="0">
              <a:solidFill>
                <a:srgbClr val="2C353D"/>
              </a:solidFill>
              <a:ea typeface="Verdana" charset="0"/>
              <a:cs typeface="Verdan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9326" y="3361620"/>
            <a:ext cx="30344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 algn="ctr">
              <a:buNone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ALARO</a:t>
            </a:r>
          </a:p>
          <a:p>
            <a:pPr marL="109537" indent="0" algn="ctr">
              <a:buNone/>
            </a:pPr>
            <a:endParaRPr lang="fr-BE" sz="1600" dirty="0" smtClean="0">
              <a:solidFill>
                <a:srgbClr val="2C353D"/>
              </a:solidFill>
              <a:ea typeface="Verdana" charset="0"/>
              <a:cs typeface="Verdana" charset="0"/>
            </a:endParaRP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ALADIN atmos. model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353D"/>
                </a:solidFill>
                <a:ea typeface="Verdana" charset="0"/>
                <a:cs typeface="Verdana" charset="0"/>
              </a:rPr>
              <a:t>l</a:t>
            </a: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and surface model</a:t>
            </a:r>
          </a:p>
          <a:p>
            <a:pPr marL="395287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C353D"/>
                </a:solidFill>
                <a:ea typeface="Verdana" charset="0"/>
                <a:cs typeface="Verdana" charset="0"/>
              </a:rPr>
              <a:t>20 km horizontal resolution</a:t>
            </a:r>
          </a:p>
          <a:p>
            <a:pPr marL="109537"/>
            <a:endParaRPr lang="fr-BE" sz="1600" dirty="0" smtClean="0">
              <a:solidFill>
                <a:srgbClr val="2C353D"/>
              </a:solidFill>
              <a:ea typeface="Verdana" charset="0"/>
              <a:cs typeface="Verdana" charset="0"/>
            </a:endParaRPr>
          </a:p>
          <a:p>
            <a:pPr marL="395287" indent="-285750">
              <a:buFont typeface="Arial" panose="020B0604020202020204" pitchFamily="34" charset="0"/>
              <a:buChar char="•"/>
            </a:pPr>
            <a:endParaRPr lang="fr-BE" sz="1600" dirty="0">
              <a:solidFill>
                <a:srgbClr val="2C353D"/>
              </a:solidFill>
              <a:ea typeface="Verdana" charset="0"/>
              <a:cs typeface="Verdana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36" y="1555612"/>
            <a:ext cx="3414712" cy="31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6" y="3562858"/>
            <a:ext cx="53149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8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2494" y="1662779"/>
            <a:ext cx="4263879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m</a:t>
            </a:r>
            <a:r>
              <a:rPr lang="en-US" sz="1600" dirty="0" smtClean="0"/>
              <a:t>odels (</a:t>
            </a:r>
            <a:r>
              <a:rPr lang="en-US" sz="1600" dirty="0" err="1" smtClean="0"/>
              <a:t>reanalysis+climate</a:t>
            </a:r>
            <a:r>
              <a:rPr lang="en-US" sz="1600" dirty="0" smtClean="0"/>
              <a:t> model)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r</a:t>
            </a:r>
            <a:r>
              <a:rPr lang="en-US" sz="1600" dirty="0" smtClean="0"/>
              <a:t>egional: Europe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s</a:t>
            </a:r>
            <a:r>
              <a:rPr lang="en-US" sz="1600" dirty="0" smtClean="0"/>
              <a:t>easonal </a:t>
            </a:r>
            <a:r>
              <a:rPr lang="en-US" sz="1600" dirty="0" err="1" smtClean="0"/>
              <a:t>behaviour</a:t>
            </a:r>
            <a:endParaRPr lang="en-US" sz="16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46" y="927301"/>
            <a:ext cx="2987709" cy="271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5"/>
          <p:cNvSpPr txBox="1">
            <a:spLocks/>
          </p:cNvSpPr>
          <p:nvPr/>
        </p:nvSpPr>
        <p:spPr>
          <a:xfrm>
            <a:off x="159658" y="3753682"/>
            <a:ext cx="6516914" cy="198626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s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easonal variability in the ALARO-GNSS IWV differences (not ERA-Interim-GNSS)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a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lso seasonal variability in the ALARO-OBS differences for T, precipitation!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e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vaporation? lack of data assimilation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? </a:t>
            </a:r>
            <a:r>
              <a:rPr lang="en-US" sz="1600" dirty="0" smtClean="0">
                <a:sym typeface="Wingdings" panose="05000000000000000000" pitchFamily="2" charset="2"/>
              </a:rPr>
              <a:t>(</a:t>
            </a:r>
            <a:r>
              <a:rPr lang="fr-BE" sz="1600" dirty="0" err="1" smtClean="0"/>
              <a:t>Ning</a:t>
            </a:r>
            <a:r>
              <a:rPr lang="fr-BE" sz="1600" dirty="0" smtClean="0"/>
              <a:t> </a:t>
            </a:r>
            <a:r>
              <a:rPr lang="fr-BE" sz="1600" dirty="0"/>
              <a:t>et al., JGR, </a:t>
            </a:r>
            <a:r>
              <a:rPr lang="fr-BE" sz="1600" dirty="0" smtClean="0"/>
              <a:t>2013)</a:t>
            </a:r>
            <a:endParaRPr lang="fr-BE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2C353D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754914" y="3274525"/>
            <a:ext cx="3066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Berckmans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ACPD,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GNSS for climate: </a:t>
            </a:r>
            <a:r>
              <a:rPr lang="en-US" sz="2000" dirty="0" smtClean="0"/>
              <a:t>applications</a:t>
            </a:r>
            <a:endParaRPr lang="en-US" sz="2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999" y="6200627"/>
            <a:ext cx="4109695" cy="366669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Using GNSS ZTD </a:t>
            </a:r>
            <a:r>
              <a:rPr lang="nl-NL" dirty="0" err="1" smtClean="0"/>
              <a:t>retrievals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climate</a:t>
            </a: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65020" y="6200627"/>
            <a:ext cx="3474980" cy="36666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l-NL" dirty="0" smtClean="0"/>
              <a:t> Roeland Van </a:t>
            </a:r>
            <a:r>
              <a:rPr lang="nl-NL" dirty="0" err="1" smtClean="0"/>
              <a:t>Malderen</a:t>
            </a:r>
            <a:r>
              <a:rPr lang="nl-NL" dirty="0" smtClean="0"/>
              <a:t> | </a:t>
            </a:r>
            <a:fld id="{2DAB09C5-3251-4B47-B002-D03712DC64C3}" type="slidenum">
              <a:rPr lang="nl-NL" smtClean="0"/>
              <a:pPr algn="r"/>
              <a:t>9</a:t>
            </a:fld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10474" y="1225701"/>
            <a:ext cx="1569660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Applications</a:t>
            </a:r>
            <a:endParaRPr lang="fr-BE" b="1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62494" y="1662779"/>
            <a:ext cx="4567200" cy="40628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</a:rPr>
              <a:t>alidation</a:t>
            </a:r>
            <a:r>
              <a:rPr lang="en-US" sz="2000" dirty="0" smtClean="0"/>
              <a:t> tool for long-term IWV time series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o</a:t>
            </a:r>
            <a:r>
              <a:rPr lang="en-US" sz="1600" dirty="0" smtClean="0"/>
              <a:t>bservations: sat &amp; models: reanalysis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/>
              <a:t>g</a:t>
            </a:r>
            <a:r>
              <a:rPr lang="en-US" sz="1600" dirty="0" smtClean="0"/>
              <a:t>lobal</a:t>
            </a:r>
          </a:p>
          <a:p>
            <a:pPr marL="639763" lvl="1" indent="-342900">
              <a:buFont typeface="+mj-lt"/>
              <a:buAutoNum type="arabicPeriod"/>
            </a:pPr>
            <a:r>
              <a:rPr lang="en-US" sz="1600" dirty="0" smtClean="0"/>
              <a:t>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study</a:t>
            </a:r>
            <a:r>
              <a:rPr lang="en-US" sz="2000" dirty="0" smtClean="0"/>
              <a:t> the time/spatial </a:t>
            </a:r>
            <a:r>
              <a:rPr lang="en-US" sz="2000" dirty="0" smtClean="0">
                <a:solidFill>
                  <a:srgbClr val="FF0000"/>
                </a:solidFill>
              </a:rPr>
              <a:t>variability</a:t>
            </a:r>
            <a:r>
              <a:rPr lang="en-US" sz="2000" dirty="0" smtClean="0"/>
              <a:t> of GNSS IWV datasets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34125" y="5725596"/>
            <a:ext cx="3301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537" indent="0">
              <a:buNone/>
            </a:pP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Van </a:t>
            </a:r>
            <a:r>
              <a:rPr lang="fr-BE" sz="1600" dirty="0" err="1" smtClean="0">
                <a:solidFill>
                  <a:srgbClr val="266EBF"/>
                </a:solidFill>
                <a:ea typeface="Verdana" charset="0"/>
                <a:cs typeface="Verdana" charset="0"/>
              </a:rPr>
              <a:t>Malderen</a:t>
            </a:r>
            <a:r>
              <a:rPr lang="fr-BE" sz="1600" dirty="0" smtClean="0">
                <a:solidFill>
                  <a:srgbClr val="266EBF"/>
                </a:solidFill>
                <a:ea typeface="Verdana" charset="0"/>
                <a:cs typeface="Verdana" charset="0"/>
              </a:rPr>
              <a:t> et al., ACPD, 2018</a:t>
            </a:r>
            <a:endParaRPr lang="fr-BE" sz="1600" dirty="0">
              <a:solidFill>
                <a:srgbClr val="266EBF"/>
              </a:solidFill>
              <a:ea typeface="Verdana" charset="0"/>
              <a:cs typeface="Verdana" charset="0"/>
            </a:endParaRPr>
          </a:p>
        </p:txBody>
      </p:sp>
      <p:sp>
        <p:nvSpPr>
          <p:cNvPr id="18" name="Text Placeholder 15"/>
          <p:cNvSpPr txBox="1">
            <a:spLocks/>
          </p:cNvSpPr>
          <p:nvPr/>
        </p:nvSpPr>
        <p:spPr>
          <a:xfrm>
            <a:off x="262494" y="4195981"/>
            <a:ext cx="4690506" cy="172565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1996-2010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more 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or less geographically consistent between the 3 datasets                             (+ : EU, AUS; --  : USA)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2C353D"/>
                </a:solidFill>
                <a:sym typeface="Wingdings" panose="05000000000000000000" pitchFamily="2" charset="2"/>
              </a:rPr>
              <a:t>f</a:t>
            </a:r>
            <a:r>
              <a:rPr lang="en-US" sz="1800" dirty="0" smtClean="0">
                <a:solidFill>
                  <a:srgbClr val="2C353D"/>
                </a:solidFill>
                <a:sym typeface="Wingdings" panose="05000000000000000000" pitchFamily="2" charset="2"/>
              </a:rPr>
              <a:t>ollows T trend</a:t>
            </a:r>
            <a:endParaRPr lang="en-US" sz="1800" dirty="0">
              <a:solidFill>
                <a:srgbClr val="2C353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98" y="1250436"/>
            <a:ext cx="6108204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KMI-IRM THEME">
  <a:themeElements>
    <a:clrScheme name="Custom 25">
      <a:dk1>
        <a:srgbClr val="58697A"/>
      </a:dk1>
      <a:lt1>
        <a:srgbClr val="FFFFFF"/>
      </a:lt1>
      <a:dk2>
        <a:srgbClr val="626262"/>
      </a:dk2>
      <a:lt2>
        <a:srgbClr val="F2F2F2"/>
      </a:lt2>
      <a:accent1>
        <a:srgbClr val="58697A"/>
      </a:accent1>
      <a:accent2>
        <a:srgbClr val="266EBF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76CDEE"/>
      </a:hlink>
      <a:folHlink>
        <a:srgbClr val="1482AB"/>
      </a:folHlink>
    </a:clrScheme>
    <a:fontScheme name="KMI_Font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1399</Words>
  <Application>Microsoft Office PowerPoint</Application>
  <PresentationFormat>Custom</PresentationFormat>
  <Paragraphs>246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 KMI-IRM THEME</vt:lpstr>
      <vt:lpstr>PowerPoint Presentation</vt:lpstr>
      <vt:lpstr>Introduction: from ZTD to IWV</vt:lpstr>
      <vt:lpstr>Introduction: IWV and climate</vt:lpstr>
      <vt:lpstr>Introduction: IWV and climate</vt:lpstr>
      <vt:lpstr>GNSS for climate</vt:lpstr>
      <vt:lpstr>GNSS for climate: applications</vt:lpstr>
      <vt:lpstr>GNSS for climate: applications</vt:lpstr>
      <vt:lpstr>GNSS for climate: applications</vt:lpstr>
      <vt:lpstr>GNSS for climate: applications</vt:lpstr>
      <vt:lpstr>GNSS for climate: applications</vt:lpstr>
      <vt:lpstr>GNSS for climate: requirements</vt:lpstr>
      <vt:lpstr>GNSS for climate: applications</vt:lpstr>
      <vt:lpstr>GNSS for climate: requirements</vt:lpstr>
      <vt:lpstr>GNSS for climate: requirements</vt:lpstr>
      <vt:lpstr>GNSS for climate: requirements</vt:lpstr>
      <vt:lpstr>GNSS for climate: requirements</vt:lpstr>
      <vt:lpstr>GNSS for climate: requirements</vt:lpstr>
      <vt:lpstr>GNSS for climate: challenges</vt:lpstr>
      <vt:lpstr>GNSS for climate: challenges</vt:lpstr>
      <vt:lpstr>GNSS for climate: take home messages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Delhaye</dc:creator>
  <cp:lastModifiedBy>Roeland Van Malderen</cp:lastModifiedBy>
  <cp:revision>285</cp:revision>
  <cp:lastPrinted>2016-12-08T10:40:15Z</cp:lastPrinted>
  <dcterms:created xsi:type="dcterms:W3CDTF">2019-03-13T15:25:37Z</dcterms:created>
  <dcterms:modified xsi:type="dcterms:W3CDTF">2019-09-04T20:00:59Z</dcterms:modified>
</cp:coreProperties>
</file>